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0"/>
  </p:notesMasterIdLst>
  <p:sldIdLst>
    <p:sldId id="265" r:id="rId2"/>
    <p:sldId id="268" r:id="rId3"/>
    <p:sldId id="413" r:id="rId4"/>
    <p:sldId id="412" r:id="rId5"/>
    <p:sldId id="408" r:id="rId6"/>
    <p:sldId id="409" r:id="rId7"/>
    <p:sldId id="410" r:id="rId8"/>
    <p:sldId id="277" r:id="rId9"/>
    <p:sldId id="392" r:id="rId10"/>
    <p:sldId id="312" r:id="rId11"/>
    <p:sldId id="313" r:id="rId12"/>
    <p:sldId id="314" r:id="rId13"/>
    <p:sldId id="315" r:id="rId14"/>
    <p:sldId id="369" r:id="rId15"/>
    <p:sldId id="387" r:id="rId16"/>
    <p:sldId id="325" r:id="rId17"/>
    <p:sldId id="326" r:id="rId18"/>
    <p:sldId id="327" r:id="rId19"/>
    <p:sldId id="384" r:id="rId20"/>
    <p:sldId id="316" r:id="rId21"/>
    <p:sldId id="318" r:id="rId22"/>
    <p:sldId id="317" r:id="rId23"/>
    <p:sldId id="320" r:id="rId24"/>
    <p:sldId id="322" r:id="rId25"/>
    <p:sldId id="324" r:id="rId26"/>
    <p:sldId id="393" r:id="rId27"/>
    <p:sldId id="319" r:id="rId28"/>
    <p:sldId id="340" r:id="rId29"/>
    <p:sldId id="394" r:id="rId30"/>
    <p:sldId id="396" r:id="rId31"/>
    <p:sldId id="345" r:id="rId32"/>
    <p:sldId id="341" r:id="rId33"/>
    <p:sldId id="323" r:id="rId34"/>
    <p:sldId id="342" r:id="rId35"/>
    <p:sldId id="400" r:id="rId36"/>
    <p:sldId id="401" r:id="rId37"/>
    <p:sldId id="402" r:id="rId38"/>
    <p:sldId id="349" r:id="rId39"/>
    <p:sldId id="350" r:id="rId40"/>
    <p:sldId id="344" r:id="rId41"/>
    <p:sldId id="346" r:id="rId42"/>
    <p:sldId id="348" r:id="rId43"/>
    <p:sldId id="389" r:id="rId44"/>
    <p:sldId id="336" r:id="rId45"/>
    <p:sldId id="403" r:id="rId46"/>
    <p:sldId id="351" r:id="rId47"/>
    <p:sldId id="352" r:id="rId48"/>
    <p:sldId id="353" r:id="rId49"/>
    <p:sldId id="355" r:id="rId50"/>
    <p:sldId id="379" r:id="rId51"/>
    <p:sldId id="356" r:id="rId52"/>
    <p:sldId id="357" r:id="rId53"/>
    <p:sldId id="399" r:id="rId54"/>
    <p:sldId id="358" r:id="rId55"/>
    <p:sldId id="359" r:id="rId56"/>
    <p:sldId id="360" r:id="rId57"/>
    <p:sldId id="404" r:id="rId58"/>
    <p:sldId id="406" r:id="rId59"/>
    <p:sldId id="407" r:id="rId60"/>
    <p:sldId id="364" r:id="rId61"/>
    <p:sldId id="383" r:id="rId62"/>
    <p:sldId id="363" r:id="rId63"/>
    <p:sldId id="276" r:id="rId64"/>
    <p:sldId id="397" r:id="rId65"/>
    <p:sldId id="414" r:id="rId66"/>
    <p:sldId id="415" r:id="rId67"/>
    <p:sldId id="390" r:id="rId68"/>
    <p:sldId id="372" r:id="rId69"/>
    <p:sldId id="371" r:id="rId70"/>
    <p:sldId id="259" r:id="rId71"/>
    <p:sldId id="388" r:id="rId72"/>
    <p:sldId id="328" r:id="rId73"/>
    <p:sldId id="335" r:id="rId74"/>
    <p:sldId id="398" r:id="rId75"/>
    <p:sldId id="368" r:id="rId76"/>
    <p:sldId id="367" r:id="rId77"/>
    <p:sldId id="385" r:id="rId78"/>
    <p:sldId id="391"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C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509" autoAdjust="0"/>
    <p:restoredTop sz="89091"/>
  </p:normalViewPr>
  <p:slideViewPr>
    <p:cSldViewPr snapToGrid="0">
      <p:cViewPr varScale="1">
        <p:scale>
          <a:sx n="90" d="100"/>
          <a:sy n="90" d="100"/>
        </p:scale>
        <p:origin x="240" y="101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D654D6-3238-484E-B3E8-F05CF863814C}" type="datetimeFigureOut">
              <a:rPr lang="en-US" smtClean="0"/>
              <a:t>12/1/25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607F76-07C0-492C-8EA8-F4D8C4971A55}" type="slidenum">
              <a:rPr lang="en-US" smtClean="0"/>
              <a:t>‹#›</a:t>
            </a:fld>
            <a:endParaRPr lang="en-US"/>
          </a:p>
        </p:txBody>
      </p:sp>
    </p:spTree>
    <p:extLst>
      <p:ext uri="{BB962C8B-B14F-4D97-AF65-F5344CB8AC3E}">
        <p14:creationId xmlns:p14="http://schemas.microsoft.com/office/powerpoint/2010/main" val="1903974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2</a:t>
            </a:fld>
            <a:endParaRPr lang="en-US" altLang="en-US"/>
          </a:p>
        </p:txBody>
      </p:sp>
    </p:spTree>
    <p:extLst>
      <p:ext uri="{BB962C8B-B14F-4D97-AF65-F5344CB8AC3E}">
        <p14:creationId xmlns:p14="http://schemas.microsoft.com/office/powerpoint/2010/main" val="51955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FEDCC95-789E-45EE-B6E5-349097DBEC5D}" type="slidenum">
              <a:rPr lang="en-US" altLang="en-US" smtClean="0"/>
              <a:pPr>
                <a:defRPr/>
              </a:pPr>
              <a:t>19</a:t>
            </a:fld>
            <a:endParaRPr lang="en-US" altLang="en-US"/>
          </a:p>
        </p:txBody>
      </p:sp>
    </p:spTree>
    <p:extLst>
      <p:ext uri="{BB962C8B-B14F-4D97-AF65-F5344CB8AC3E}">
        <p14:creationId xmlns:p14="http://schemas.microsoft.com/office/powerpoint/2010/main" val="626569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These are not biomaterials! Merely an example of how crystal structure and interatomic bonding can confer vastly different material properties. When thinking about a metal, ceramic or polymer you should be think from this atomic scale to the macroscale in terms of how this material will interact with the body. And that’s the key here, for instance on the homework there was a question about the types of bonds and give a biomaterial example, it is insufficient to say metal when you should say titanium used for hip implant, or calcium phosphate ceramic pastes used as bone filler or surgical bone cement the specific material and the application are both critical</a:t>
            </a:r>
          </a:p>
          <a:p>
            <a:endParaRPr lang="en-US" dirty="0"/>
          </a:p>
          <a:p>
            <a:r>
              <a:rPr lang="en-US" dirty="0"/>
              <a:t>What is always the driving force for bonding and what are the bond types? </a:t>
            </a:r>
          </a:p>
          <a:p>
            <a:endParaRPr lang="en-US" dirty="0"/>
          </a:p>
          <a:p>
            <a:r>
              <a:rPr lang="en-US" dirty="0"/>
              <a:t>Graphite possesses a giant covalent structure with only carbon atoms forming hexagonal rings, no ionic bonding present. Also it might help to remember that ionic compounds do not conduct electricity in solid state as the ions are not free to move like metallic bonds are, but graphite is extremely conductive and actually work in the Lu Lab uses electroactivity of graphite to stimulate chondrocytes to make cartilage, this should help you remember that graphite must not be an example of ionic bonding</a:t>
            </a:r>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20</a:t>
            </a:fld>
            <a:endParaRPr lang="en-US" altLang="en-US"/>
          </a:p>
        </p:txBody>
      </p:sp>
    </p:spTree>
    <p:extLst>
      <p:ext uri="{BB962C8B-B14F-4D97-AF65-F5344CB8AC3E}">
        <p14:creationId xmlns:p14="http://schemas.microsoft.com/office/powerpoint/2010/main" val="2006074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dirty="0"/>
              <a:t>METALS: metallic bonding is the reason why metals are malleable, i.e. ductile because the atoms can so easily roll past </a:t>
            </a:r>
            <a:r>
              <a:rPr lang="en-US" b="1" dirty="0" err="1"/>
              <a:t>eachother</a:t>
            </a:r>
            <a:r>
              <a:rPr lang="en-US" b="1" dirty="0"/>
              <a:t> under applied load due to this free electron sharing, </a:t>
            </a:r>
            <a:r>
              <a:rPr lang="en-US" dirty="0"/>
              <a:t>ALSO </a:t>
            </a:r>
            <a:r>
              <a:rPr lang="en-US" sz="1200" b="1" i="0" u="none" strike="noStrike" kern="1200" dirty="0">
                <a:solidFill>
                  <a:schemeClr val="tx1"/>
                </a:solidFill>
                <a:effectLst/>
                <a:latin typeface="+mn-lt"/>
                <a:ea typeface="+mn-ea"/>
                <a:cs typeface="+mn-cs"/>
              </a:rPr>
              <a:t>by allowing free electrons to move between the atoms </a:t>
            </a:r>
            <a:r>
              <a:rPr lang="en-US" dirty="0"/>
              <a:t>metals are extremely conductive </a:t>
            </a:r>
            <a:r>
              <a:rPr lang="en-US" sz="1200" b="0" i="0" u="none" strike="noStrike" kern="1200" dirty="0">
                <a:solidFill>
                  <a:schemeClr val="tx1"/>
                </a:solidFill>
                <a:effectLst/>
                <a:latin typeface="+mn-lt"/>
                <a:ea typeface="+mn-ea"/>
                <a:cs typeface="+mn-cs"/>
              </a:rPr>
              <a:t>. ... Since like charges repel each other, the movement of one free electron within the lattice dislodges those in the next atom, and the process repeats – moving in the direction of the current, toward the positively charged end</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CERAMICS</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rPr>
              <a:t>Ionic</a:t>
            </a:r>
            <a:r>
              <a:rPr lang="en-US" sz="1200" b="0" i="0" u="none" strike="noStrike" kern="1200" dirty="0">
                <a:solidFill>
                  <a:schemeClr val="tx1"/>
                </a:solidFill>
                <a:effectLst/>
                <a:latin typeface="+mn-lt"/>
                <a:ea typeface="+mn-ea"/>
                <a:cs typeface="+mn-cs"/>
              </a:rPr>
              <a:t> (predominant)</a:t>
            </a:r>
            <a:r>
              <a:rPr lang="en-US" sz="1200" b="0" i="0" u="none" strike="noStrike" kern="1200" dirty="0">
                <a:solidFill>
                  <a:schemeClr val="tx1"/>
                </a:solidFill>
                <a:effectLst/>
                <a:latin typeface="+mn-lt"/>
                <a:ea typeface="+mn-ea"/>
                <a:cs typeface="+mn-cs"/>
                <a:sym typeface="Wingdings" pitchFamily="2" charset="2"/>
              </a:rPr>
              <a:t> strong </a:t>
            </a:r>
            <a:r>
              <a:rPr lang="en-US" sz="1200" b="0" i="0" u="none" strike="noStrike" kern="1200" dirty="0">
                <a:solidFill>
                  <a:schemeClr val="tx1"/>
                </a:solidFill>
                <a:effectLst/>
                <a:latin typeface="+mn-lt"/>
                <a:ea typeface="+mn-ea"/>
                <a:cs typeface="+mn-cs"/>
              </a:rPr>
              <a:t>electrostatic attraction forces formed between positive and negative ions, between a metal &amp; nonmetal according to the electronegativity of the element in the bond. </a:t>
            </a:r>
            <a:r>
              <a:rPr lang="en-US" sz="1200" b="0" i="0" u="sng" strike="noStrike" kern="1200" dirty="0">
                <a:solidFill>
                  <a:schemeClr val="tx1"/>
                </a:solidFill>
                <a:effectLst/>
                <a:latin typeface="+mn-lt"/>
                <a:ea typeface="+mn-ea"/>
                <a:cs typeface="+mn-cs"/>
              </a:rPr>
              <a:t>Electronegativity</a:t>
            </a:r>
            <a:r>
              <a:rPr lang="en-US" sz="1200" b="0" i="0" u="none" strike="noStrike" kern="1200" dirty="0">
                <a:solidFill>
                  <a:schemeClr val="tx1"/>
                </a:solidFill>
                <a:effectLst/>
                <a:latin typeface="+mn-lt"/>
                <a:ea typeface="+mn-ea"/>
                <a:cs typeface="+mn-cs"/>
              </a:rPr>
              <a:t> is the capability of the nucleus in an atom to attract and retain all the electrons within the atom itself, and depends on the number of electrons and the distance of the electrons in the outer shells from the nucleus.. This bond is </a:t>
            </a:r>
            <a:r>
              <a:rPr lang="en-US" sz="1200" b="1" i="0" u="none" strike="noStrike" kern="1200" dirty="0">
                <a:solidFill>
                  <a:schemeClr val="tx1"/>
                </a:solidFill>
                <a:effectLst/>
                <a:latin typeface="+mn-lt"/>
                <a:ea typeface="+mn-ea"/>
                <a:cs typeface="+mn-cs"/>
              </a:rPr>
              <a:t>non-directional</a:t>
            </a:r>
            <a:r>
              <a:rPr lang="en-US" sz="1200" b="0" i="0" u="none" strike="noStrike" kern="1200" dirty="0">
                <a:solidFill>
                  <a:schemeClr val="tx1"/>
                </a:solidFill>
                <a:effectLst/>
                <a:latin typeface="+mn-lt"/>
                <a:ea typeface="+mn-ea"/>
                <a:cs typeface="+mn-cs"/>
              </a:rPr>
              <a:t>, meaning that the pull of the electrons does not favor one atom over another; </a:t>
            </a:r>
          </a:p>
          <a:p>
            <a:r>
              <a:rPr lang="en-US" sz="1200" b="0" i="0" u="none" strike="noStrike" kern="1200" dirty="0">
                <a:solidFill>
                  <a:schemeClr val="tx1"/>
                </a:solidFill>
                <a:effectLst/>
                <a:latin typeface="+mn-lt"/>
                <a:ea typeface="+mn-ea"/>
                <a:cs typeface="+mn-cs"/>
              </a:rPr>
              <a:t>Can also be </a:t>
            </a:r>
            <a:r>
              <a:rPr lang="en-US" sz="1200" b="0" i="0" u="sng" strike="noStrike" kern="1200" dirty="0">
                <a:solidFill>
                  <a:schemeClr val="tx1"/>
                </a:solidFill>
                <a:effectLst/>
                <a:latin typeface="+mn-lt"/>
                <a:ea typeface="+mn-ea"/>
                <a:cs typeface="+mn-cs"/>
              </a:rPr>
              <a:t>covalent</a:t>
            </a:r>
            <a:r>
              <a:rPr lang="en-US" sz="1200" b="0" i="0" u="none" strike="noStrike" kern="1200" dirty="0">
                <a:solidFill>
                  <a:schemeClr val="tx1"/>
                </a:solidFill>
                <a:effectLst/>
                <a:latin typeface="+mn-lt"/>
                <a:ea typeface="+mn-ea"/>
                <a:cs typeface="+mn-cs"/>
              </a:rPr>
              <a:t> which is directional bonding between nonmetals (similar electronegativities), like carbon atoms, where the electrons are shared</a:t>
            </a:r>
            <a:endParaRPr lang="en-US" dirty="0"/>
          </a:p>
          <a:p>
            <a:r>
              <a:rPr lang="en-US" dirty="0"/>
              <a:t>Ionic example should clarify ceramic bone screws where ionic bonds are present or if bone plates and screws are metals there is ionic bonding between the metal (or metal oxide layer) and the bone tissue itself.</a:t>
            </a:r>
          </a:p>
          <a:p>
            <a:endParaRPr lang="en-US" b="1" dirty="0"/>
          </a:p>
          <a:p>
            <a:r>
              <a:rPr lang="en-US" sz="1200" b="1" i="0" u="none" strike="noStrike" kern="1200" dirty="0">
                <a:solidFill>
                  <a:schemeClr val="tx1"/>
                </a:solidFill>
                <a:effectLst/>
                <a:latin typeface="+mn-lt"/>
                <a:ea typeface="+mn-ea"/>
                <a:cs typeface="+mn-cs"/>
              </a:rPr>
              <a:t>POLYMERS: </a:t>
            </a:r>
            <a:r>
              <a:rPr lang="en-US" sz="1200" b="0" i="0" u="none" strike="noStrike" kern="1200" dirty="0">
                <a:solidFill>
                  <a:schemeClr val="tx1"/>
                </a:solidFill>
                <a:effectLst/>
                <a:latin typeface="+mn-lt"/>
                <a:ea typeface="+mn-ea"/>
                <a:cs typeface="+mn-cs"/>
              </a:rPr>
              <a:t>there are covalent bonds between the atoms of the polymer, but the polymeric macromolecules (or chains) are kept together by Van der Waals forces. Of all the four types of bonds, Van der Waals is the weakest. For this reason, polymers are very elastic (e.g., a rubber band), can be easily melted, and have low strength</a:t>
            </a:r>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21</a:t>
            </a:fld>
            <a:endParaRPr lang="en-US" altLang="en-US"/>
          </a:p>
        </p:txBody>
      </p:sp>
    </p:spTree>
    <p:extLst>
      <p:ext uri="{BB962C8B-B14F-4D97-AF65-F5344CB8AC3E}">
        <p14:creationId xmlns:p14="http://schemas.microsoft.com/office/powerpoint/2010/main" val="2543252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number of kilojoules of energy that it would take to break apart exactly one mole of those bonds</a:t>
            </a:r>
          </a:p>
          <a:p>
            <a:endParaRPr lang="en-US" sz="1200" b="0" i="0" u="none" strike="no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ionic bonds are formed through electrostatic attraction</a:t>
            </a:r>
          </a:p>
          <a:p>
            <a:r>
              <a:rPr lang="en-US" sz="1200" kern="1200" dirty="0">
                <a:solidFill>
                  <a:schemeClr val="tx1"/>
                </a:solidFill>
                <a:effectLst/>
                <a:latin typeface="+mn-lt"/>
                <a:ea typeface="+mn-ea"/>
                <a:cs typeface="+mn-cs"/>
              </a:rPr>
              <a:t>between oppositely charged ions, and metallic bonds are composed of a sea of valence electrons that can</a:t>
            </a:r>
          </a:p>
          <a:p>
            <a:r>
              <a:rPr lang="en-US" sz="1200" kern="1200" dirty="0">
                <a:solidFill>
                  <a:schemeClr val="tx1"/>
                </a:solidFill>
                <a:effectLst/>
                <a:latin typeface="+mn-lt"/>
                <a:ea typeface="+mn-ea"/>
                <a:cs typeface="+mn-cs"/>
              </a:rPr>
              <a:t>flow through the entire metal in any direction. This means that the magnitude of nondirectional bonds is</a:t>
            </a:r>
          </a:p>
          <a:p>
            <a:r>
              <a:rPr lang="en-US" sz="1200" kern="1200" dirty="0">
                <a:solidFill>
                  <a:schemeClr val="tx1"/>
                </a:solidFill>
                <a:effectLst/>
                <a:latin typeface="+mn-lt"/>
                <a:ea typeface="+mn-ea"/>
                <a:cs typeface="+mn-cs"/>
              </a:rPr>
              <a:t>equal in all directions around the atom/ion and there are fewer restrictions on the orientation of</a:t>
            </a:r>
          </a:p>
          <a:p>
            <a:r>
              <a:rPr lang="en-US" sz="1200" kern="1200" dirty="0">
                <a:solidFill>
                  <a:schemeClr val="tx1"/>
                </a:solidFill>
                <a:effectLst/>
                <a:latin typeface="+mn-lt"/>
                <a:ea typeface="+mn-ea"/>
                <a:cs typeface="+mn-cs"/>
              </a:rPr>
              <a:t>neighboring atoms/ions. Covalent bonds, on the other hand, are directional. They are formed by the</a:t>
            </a:r>
          </a:p>
          <a:p>
            <a:r>
              <a:rPr lang="en-US" sz="1200" kern="1200" dirty="0">
                <a:solidFill>
                  <a:schemeClr val="tx1"/>
                </a:solidFill>
                <a:effectLst/>
                <a:latin typeface="+mn-lt"/>
                <a:ea typeface="+mn-ea"/>
                <a:cs typeface="+mn-cs"/>
              </a:rPr>
              <a:t>sharing of electrons between two atoms, so covalent molecules have a definite shape because specific</a:t>
            </a:r>
          </a:p>
          <a:p>
            <a:r>
              <a:rPr lang="en-US" sz="1200" kern="1200" dirty="0">
                <a:solidFill>
                  <a:schemeClr val="tx1"/>
                </a:solidFill>
                <a:effectLst/>
                <a:latin typeface="+mn-lt"/>
                <a:ea typeface="+mn-ea"/>
                <a:cs typeface="+mn-cs"/>
              </a:rPr>
              <a:t>atomic orientations are preferred. As a result, the atoms are stuck in specific configurations and generally</a:t>
            </a:r>
          </a:p>
          <a:p>
            <a:r>
              <a:rPr lang="en-US" sz="1200" kern="1200" dirty="0">
                <a:solidFill>
                  <a:schemeClr val="tx1"/>
                </a:solidFill>
                <a:effectLst/>
                <a:latin typeface="+mn-lt"/>
                <a:ea typeface="+mn-ea"/>
                <a:cs typeface="+mn-cs"/>
              </a:rPr>
              <a:t>can’t pack together as densely as nondirectionally bonded materials.</a:t>
            </a:r>
          </a:p>
          <a:p>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22</a:t>
            </a:fld>
            <a:endParaRPr lang="en-US" altLang="en-US"/>
          </a:p>
        </p:txBody>
      </p:sp>
    </p:spTree>
    <p:extLst>
      <p:ext uri="{BB962C8B-B14F-4D97-AF65-F5344CB8AC3E}">
        <p14:creationId xmlns:p14="http://schemas.microsoft.com/office/powerpoint/2010/main" val="726822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in L1 for</a:t>
            </a:r>
            <a:r>
              <a:rPr lang="en-US" baseline="0" dirty="0"/>
              <a:t> electrical conductivity, density, and other mechanical properties</a:t>
            </a:r>
            <a:endParaRPr lang="en-US" dirty="0"/>
          </a:p>
        </p:txBody>
      </p:sp>
      <p:sp>
        <p:nvSpPr>
          <p:cNvPr id="4" name="Slide Number Placeholder 3"/>
          <p:cNvSpPr>
            <a:spLocks noGrp="1"/>
          </p:cNvSpPr>
          <p:nvPr>
            <p:ph type="sldNum" sz="quarter" idx="10"/>
          </p:nvPr>
        </p:nvSpPr>
        <p:spPr/>
        <p:txBody>
          <a:bodyPr/>
          <a:lstStyle/>
          <a:p>
            <a:pPr>
              <a:defRPr/>
            </a:pPr>
            <a:fld id="{A1C48855-264B-42E5-B388-8F9AD2A9E417}" type="slidenum">
              <a:rPr lang="en-US" altLang="en-US" smtClean="0"/>
              <a:pPr>
                <a:defRPr/>
              </a:pPr>
              <a:t>23</a:t>
            </a:fld>
            <a:endParaRPr lang="en-US" altLang="en-US"/>
          </a:p>
        </p:txBody>
      </p:sp>
    </p:spTree>
    <p:extLst>
      <p:ext uri="{BB962C8B-B14F-4D97-AF65-F5344CB8AC3E}">
        <p14:creationId xmlns:p14="http://schemas.microsoft.com/office/powerpoint/2010/main" val="1311592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26</a:t>
            </a:fld>
            <a:endParaRPr lang="en-US" altLang="en-US"/>
          </a:p>
        </p:txBody>
      </p:sp>
    </p:spTree>
    <p:extLst>
      <p:ext uri="{BB962C8B-B14F-4D97-AF65-F5344CB8AC3E}">
        <p14:creationId xmlns:p14="http://schemas.microsoft.com/office/powerpoint/2010/main" val="1480941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3a on the </a:t>
            </a:r>
            <a:r>
              <a:rPr lang="en-US" dirty="0" err="1"/>
              <a:t>hw</a:t>
            </a:r>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27</a:t>
            </a:fld>
            <a:endParaRPr lang="en-US" altLang="en-US"/>
          </a:p>
        </p:txBody>
      </p:sp>
    </p:spTree>
    <p:extLst>
      <p:ext uri="{BB962C8B-B14F-4D97-AF65-F5344CB8AC3E}">
        <p14:creationId xmlns:p14="http://schemas.microsoft.com/office/powerpoint/2010/main" val="3265136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Ni is FCC </a:t>
            </a:r>
          </a:p>
        </p:txBody>
      </p:sp>
      <p:sp>
        <p:nvSpPr>
          <p:cNvPr id="4" name="Slide Number Placeholder 3"/>
          <p:cNvSpPr>
            <a:spLocks noGrp="1"/>
          </p:cNvSpPr>
          <p:nvPr>
            <p:ph type="sldNum" sz="quarter" idx="10"/>
          </p:nvPr>
        </p:nvSpPr>
        <p:spPr/>
        <p:txBody>
          <a:bodyPr/>
          <a:lstStyle/>
          <a:p>
            <a:pPr>
              <a:defRPr/>
            </a:pPr>
            <a:fld id="{A1C48855-264B-42E5-B388-8F9AD2A9E417}" type="slidenum">
              <a:rPr lang="en-US" altLang="en-US" smtClean="0"/>
              <a:pPr>
                <a:defRPr/>
              </a:pPr>
              <a:t>32</a:t>
            </a:fld>
            <a:endParaRPr lang="en-US" altLang="en-US"/>
          </a:p>
        </p:txBody>
      </p:sp>
    </p:spTree>
    <p:extLst>
      <p:ext uri="{BB962C8B-B14F-4D97-AF65-F5344CB8AC3E}">
        <p14:creationId xmlns:p14="http://schemas.microsoft.com/office/powerpoint/2010/main" val="408138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these!</a:t>
            </a:r>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33</a:t>
            </a:fld>
            <a:endParaRPr lang="en-US" altLang="en-US"/>
          </a:p>
        </p:txBody>
      </p:sp>
    </p:spTree>
    <p:extLst>
      <p:ext uri="{BB962C8B-B14F-4D97-AF65-F5344CB8AC3E}">
        <p14:creationId xmlns:p14="http://schemas.microsoft.com/office/powerpoint/2010/main" val="2955816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When </a:t>
            </a:r>
            <a:r>
              <a:rPr lang="en-US" baseline="0" dirty="0">
                <a:sym typeface="Wingdings" panose="05000000000000000000" pitchFamily="2" charset="2"/>
              </a:rPr>
              <a:t>strengthening a material, you want the crystal size to increase and grain size to decrease</a:t>
            </a:r>
            <a:endParaRPr lang="en-US" dirty="0"/>
          </a:p>
        </p:txBody>
      </p:sp>
      <p:sp>
        <p:nvSpPr>
          <p:cNvPr id="4" name="Slide Number Placeholder 3"/>
          <p:cNvSpPr>
            <a:spLocks noGrp="1"/>
          </p:cNvSpPr>
          <p:nvPr>
            <p:ph type="sldNum" sz="quarter" idx="10"/>
          </p:nvPr>
        </p:nvSpPr>
        <p:spPr/>
        <p:txBody>
          <a:bodyPr/>
          <a:lstStyle/>
          <a:p>
            <a:pPr>
              <a:defRPr/>
            </a:pPr>
            <a:fld id="{13C27746-B51E-4822-AF8E-0DF6363A5BB8}" type="slidenum">
              <a:rPr lang="en-US" altLang="en-US" smtClean="0"/>
              <a:pPr>
                <a:defRPr/>
              </a:pPr>
              <a:t>34</a:t>
            </a:fld>
            <a:endParaRPr lang="en-US" altLang="en-US"/>
          </a:p>
        </p:txBody>
      </p:sp>
    </p:spTree>
    <p:extLst>
      <p:ext uri="{BB962C8B-B14F-4D97-AF65-F5344CB8AC3E}">
        <p14:creationId xmlns:p14="http://schemas.microsoft.com/office/powerpoint/2010/main" val="563128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=QtxVdC7pBQM</a:t>
            </a:r>
          </a:p>
          <a:p>
            <a:r>
              <a:rPr lang="en-US" dirty="0" err="1"/>
              <a:t>Veritasium</a:t>
            </a:r>
            <a:r>
              <a:rPr lang="en-US" dirty="0"/>
              <a:t>. (2025, November 17). *Why don’t jet engines melt?* [Video]. YouTube. [https://</a:t>
            </a:r>
            <a:r>
              <a:rPr lang="en-US" dirty="0" err="1"/>
              <a:t>www.youtube.com</a:t>
            </a:r>
            <a:r>
              <a:rPr lang="en-US" dirty="0"/>
              <a:t>/</a:t>
            </a:r>
            <a:r>
              <a:rPr lang="en-US" dirty="0" err="1"/>
              <a:t>watch?v</a:t>
            </a:r>
            <a:r>
              <a:rPr lang="en-US" dirty="0"/>
              <a:t>=QtxVdC7pBQM](https://</a:t>
            </a:r>
            <a:r>
              <a:rPr lang="en-US" dirty="0" err="1"/>
              <a:t>www.youtube.com</a:t>
            </a:r>
            <a:r>
              <a:rPr lang="en-US" dirty="0"/>
              <a:t>/</a:t>
            </a:r>
            <a:r>
              <a:rPr lang="en-US" dirty="0" err="1"/>
              <a:t>watch?v</a:t>
            </a:r>
            <a:r>
              <a:rPr lang="en-US" dirty="0"/>
              <a:t>=QtxVdC7pBQM) ([</a:t>
            </a:r>
            <a:r>
              <a:rPr lang="en-US" dirty="0" err="1"/>
              <a:t>youtube.com</a:t>
            </a:r>
            <a:r>
              <a:rPr lang="en-US" dirty="0"/>
              <a:t>][1])</a:t>
            </a:r>
          </a:p>
          <a:p>
            <a:endParaRPr lang="en-US" dirty="0"/>
          </a:p>
          <a:p>
            <a:r>
              <a:rPr lang="en-US" dirty="0"/>
              <a:t>[1]: https://</a:t>
            </a:r>
            <a:r>
              <a:rPr lang="en-US" dirty="0" err="1"/>
              <a:t>www.youtube.com</a:t>
            </a:r>
            <a:r>
              <a:rPr lang="en-US" dirty="0"/>
              <a:t>/</a:t>
            </a:r>
            <a:r>
              <a:rPr lang="en-US" dirty="0" err="1"/>
              <a:t>watch?v</a:t>
            </a:r>
            <a:r>
              <a:rPr lang="en-US" dirty="0"/>
              <a:t>=QtxVdC7pBQM&amp;utm_source=</a:t>
            </a:r>
            <a:r>
              <a:rPr lang="en-US" dirty="0" err="1"/>
              <a:t>chatgpt.com</a:t>
            </a:r>
            <a:r>
              <a:rPr lang="en-US" dirty="0"/>
              <a:t> "What happens if you throw sand into a jet engine?"</a:t>
            </a:r>
          </a:p>
          <a:p>
            <a:endParaRPr lang="en-US" dirty="0"/>
          </a:p>
        </p:txBody>
      </p:sp>
      <p:sp>
        <p:nvSpPr>
          <p:cNvPr id="4" name="Slide Number Placeholder 3"/>
          <p:cNvSpPr>
            <a:spLocks noGrp="1"/>
          </p:cNvSpPr>
          <p:nvPr>
            <p:ph type="sldNum" sz="quarter" idx="5"/>
          </p:nvPr>
        </p:nvSpPr>
        <p:spPr/>
        <p:txBody>
          <a:bodyPr/>
          <a:lstStyle/>
          <a:p>
            <a:fld id="{35607F76-07C0-492C-8EA8-F4D8C4971A55}" type="slidenum">
              <a:rPr lang="en-US" smtClean="0"/>
              <a:t>4</a:t>
            </a:fld>
            <a:endParaRPr lang="en-US"/>
          </a:p>
        </p:txBody>
      </p:sp>
    </p:spTree>
    <p:extLst>
      <p:ext uri="{BB962C8B-B14F-4D97-AF65-F5344CB8AC3E}">
        <p14:creationId xmlns:p14="http://schemas.microsoft.com/office/powerpoint/2010/main" val="2008108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Annealling</a:t>
            </a:r>
            <a:r>
              <a:rPr lang="en-US" dirty="0"/>
              <a:t> </a:t>
            </a:r>
            <a:r>
              <a:rPr lang="en-US" dirty="0">
                <a:sym typeface="Wingdings" pitchFamily="2" charset="2"/>
              </a:rPr>
              <a:t> </a:t>
            </a:r>
            <a:r>
              <a:rPr lang="en-US" dirty="0"/>
              <a:t>Reduces dislocations , allows atoms to move and reorganize , upon cooling they stabilize in structure with lower energy increase toughness, reduce hardness, increase ductility larger grain size, increase grain boundary lower SA to </a:t>
            </a:r>
            <a:r>
              <a:rPr lang="en-US" dirty="0" err="1"/>
              <a:t>vol</a:t>
            </a:r>
            <a:r>
              <a:rPr lang="en-US" dirty="0"/>
              <a:t> ratio </a:t>
            </a:r>
          </a:p>
          <a:p>
            <a:endParaRPr lang="en-US" dirty="0"/>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Hot working increases ductility </a:t>
            </a:r>
            <a:r>
              <a:rPr lang="en-US" dirty="0">
                <a:sym typeface="Wingdings" pitchFamily="2" charset="2"/>
              </a:rPr>
              <a:t>  </a:t>
            </a:r>
            <a:r>
              <a:rPr lang="en-US" dirty="0"/>
              <a:t>Defect free grains! Heat to recrystallization temp but below melting temp allows grains to form without residual stress</a:t>
            </a:r>
          </a:p>
          <a:p>
            <a:endParaRPr lang="en-US" dirty="0"/>
          </a:p>
          <a:p>
            <a:r>
              <a:rPr lang="en-US" dirty="0"/>
              <a:t>Cold working decreases </a:t>
            </a:r>
            <a:r>
              <a:rPr lang="en-US" dirty="0" err="1"/>
              <a:t>ductilitly</a:t>
            </a:r>
            <a:r>
              <a:rPr lang="en-US" dirty="0"/>
              <a:t> strengthens metal, introduces defects reduce movement of crystals </a:t>
            </a:r>
            <a:r>
              <a:rPr lang="en-US" dirty="0">
                <a:sym typeface="Wingdings" pitchFamily="2" charset="2"/>
              </a:rPr>
              <a:t> stronger</a:t>
            </a:r>
            <a:endParaRPr lang="en-US" dirty="0"/>
          </a:p>
          <a:p>
            <a:endParaRPr lang="en-US" dirty="0"/>
          </a:p>
          <a:p>
            <a:r>
              <a:rPr lang="en-US" dirty="0"/>
              <a:t>Smaller grains have greater SA to </a:t>
            </a:r>
            <a:r>
              <a:rPr lang="en-US" dirty="0" err="1"/>
              <a:t>vol</a:t>
            </a:r>
            <a:r>
              <a:rPr lang="en-US" dirty="0"/>
              <a:t> ratio more grain boundaries to dislocations </a:t>
            </a:r>
            <a:r>
              <a:rPr lang="en-US" dirty="0">
                <a:sym typeface="Wingdings" pitchFamily="2" charset="2"/>
              </a:rPr>
              <a:t> harder material</a:t>
            </a:r>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40</a:t>
            </a:fld>
            <a:endParaRPr lang="en-US" altLang="en-US"/>
          </a:p>
        </p:txBody>
      </p:sp>
    </p:spTree>
    <p:extLst>
      <p:ext uri="{BB962C8B-B14F-4D97-AF65-F5344CB8AC3E}">
        <p14:creationId xmlns:p14="http://schemas.microsoft.com/office/powerpoint/2010/main" val="36040056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Produces smaller grain size </a:t>
            </a:r>
            <a:r>
              <a:rPr lang="en-US" dirty="0">
                <a:sym typeface="Wingdings" pitchFamily="2" charset="2"/>
              </a:rPr>
              <a:t> strengthens </a:t>
            </a:r>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41</a:t>
            </a:fld>
            <a:endParaRPr lang="en-US" altLang="en-US"/>
          </a:p>
        </p:txBody>
      </p:sp>
    </p:spTree>
    <p:extLst>
      <p:ext uri="{BB962C8B-B14F-4D97-AF65-F5344CB8AC3E}">
        <p14:creationId xmlns:p14="http://schemas.microsoft.com/office/powerpoint/2010/main" val="2118738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Dissolving precipitates and reducing segregation might be present in alloy </a:t>
            </a:r>
            <a:r>
              <a:rPr lang="en-US" dirty="0">
                <a:sym typeface="Wingdings" pitchFamily="2" charset="2"/>
              </a:rPr>
              <a:t> becomes homogenous</a:t>
            </a:r>
            <a:endParaRPr lang="en-US" dirty="0"/>
          </a:p>
          <a:p>
            <a:endParaRPr lang="en-US" dirty="0"/>
          </a:p>
          <a:p>
            <a:r>
              <a:rPr lang="en-US" dirty="0"/>
              <a:t>Quench make solid rapidly in order to prevent precipitate formation</a:t>
            </a:r>
          </a:p>
          <a:p>
            <a:endParaRPr lang="en-US" dirty="0"/>
          </a:p>
          <a:p>
            <a:r>
              <a:rPr lang="en-US" dirty="0"/>
              <a:t>Precipitates form in finely dispersed manner</a:t>
            </a:r>
          </a:p>
          <a:p>
            <a:endParaRPr lang="en-US" dirty="0"/>
          </a:p>
          <a:p>
            <a:r>
              <a:rPr lang="en-US" dirty="0" err="1"/>
              <a:t>Preciptates</a:t>
            </a:r>
            <a:r>
              <a:rPr lang="en-US" dirty="0"/>
              <a:t> are clusters of impurity defects (i.e. alloying material)</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42</a:t>
            </a:fld>
            <a:endParaRPr lang="en-US" altLang="en-US"/>
          </a:p>
        </p:txBody>
      </p:sp>
    </p:spTree>
    <p:extLst>
      <p:ext uri="{BB962C8B-B14F-4D97-AF65-F5344CB8AC3E}">
        <p14:creationId xmlns:p14="http://schemas.microsoft.com/office/powerpoint/2010/main" val="1953183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Emf</a:t>
            </a:r>
            <a:r>
              <a:rPr lang="en-US" dirty="0"/>
              <a:t> series positive value won’t corrode, neg value highly reactive</a:t>
            </a:r>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43</a:t>
            </a:fld>
            <a:endParaRPr lang="en-US" altLang="en-US"/>
          </a:p>
        </p:txBody>
      </p:sp>
    </p:spTree>
    <p:extLst>
      <p:ext uri="{BB962C8B-B14F-4D97-AF65-F5344CB8AC3E}">
        <p14:creationId xmlns:p14="http://schemas.microsoft.com/office/powerpoint/2010/main" val="30320033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45</a:t>
            </a:fld>
            <a:endParaRPr lang="en-US" altLang="en-US"/>
          </a:p>
        </p:txBody>
      </p:sp>
    </p:spTree>
    <p:extLst>
      <p:ext uri="{BB962C8B-B14F-4D97-AF65-F5344CB8AC3E}">
        <p14:creationId xmlns:p14="http://schemas.microsoft.com/office/powerpoint/2010/main" val="861794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types of ceramics:</a:t>
            </a:r>
            <a:r>
              <a:rPr lang="en-US" baseline="0" dirty="0"/>
              <a:t> </a:t>
            </a:r>
            <a:r>
              <a:rPr lang="en-US" baseline="0" dirty="0" err="1"/>
              <a:t>bioinert</a:t>
            </a:r>
            <a:r>
              <a:rPr lang="en-US" baseline="0" dirty="0"/>
              <a:t>, bioactive, and bio </a:t>
            </a:r>
            <a:r>
              <a:rPr lang="en-US" baseline="0" dirty="0" err="1"/>
              <a:t>resorbable</a:t>
            </a:r>
            <a:r>
              <a:rPr lang="en-US" baseline="0" dirty="0"/>
              <a:t>. For the first type, Helen gave two examples.</a:t>
            </a:r>
            <a:endParaRPr lang="en-US" dirty="0"/>
          </a:p>
        </p:txBody>
      </p:sp>
      <p:sp>
        <p:nvSpPr>
          <p:cNvPr id="4" name="Slide Number Placeholder 3"/>
          <p:cNvSpPr>
            <a:spLocks noGrp="1"/>
          </p:cNvSpPr>
          <p:nvPr>
            <p:ph type="sldNum" sz="quarter" idx="10"/>
          </p:nvPr>
        </p:nvSpPr>
        <p:spPr/>
        <p:txBody>
          <a:bodyPr/>
          <a:lstStyle/>
          <a:p>
            <a:pPr>
              <a:defRPr/>
            </a:pPr>
            <a:fld id="{A1C48855-264B-42E5-B388-8F9AD2A9E417}" type="slidenum">
              <a:rPr lang="en-US" altLang="en-US" smtClean="0"/>
              <a:pPr>
                <a:defRPr/>
              </a:pPr>
              <a:t>47</a:t>
            </a:fld>
            <a:endParaRPr lang="en-US" altLang="en-US"/>
          </a:p>
        </p:txBody>
      </p:sp>
    </p:spTree>
    <p:extLst>
      <p:ext uri="{BB962C8B-B14F-4D97-AF65-F5344CB8AC3E}">
        <p14:creationId xmlns:p14="http://schemas.microsoft.com/office/powerpoint/2010/main" val="41851121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53</a:t>
            </a:fld>
            <a:endParaRPr lang="en-US" altLang="en-US"/>
          </a:p>
        </p:txBody>
      </p:sp>
    </p:spTree>
    <p:extLst>
      <p:ext uri="{BB962C8B-B14F-4D97-AF65-F5344CB8AC3E}">
        <p14:creationId xmlns:p14="http://schemas.microsoft.com/office/powerpoint/2010/main" val="42678804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60</a:t>
            </a:fld>
            <a:endParaRPr lang="en-US" altLang="en-US"/>
          </a:p>
        </p:txBody>
      </p:sp>
    </p:spTree>
    <p:extLst>
      <p:ext uri="{BB962C8B-B14F-4D97-AF65-F5344CB8AC3E}">
        <p14:creationId xmlns:p14="http://schemas.microsoft.com/office/powerpoint/2010/main" val="41967602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0" dirty="0">
                <a:solidFill>
                  <a:srgbClr val="FFA046"/>
                </a:solidFill>
              </a:rPr>
              <a:t>PLA has a methyl group, slows hydrolytic degradation. </a:t>
            </a:r>
            <a:r>
              <a:rPr lang="en-US" sz="1200" kern="0" dirty="0"/>
              <a:t>PGA and PLA have mismatch in packing, mixing them </a:t>
            </a:r>
            <a:r>
              <a:rPr lang="en-US" sz="1200" kern="0" dirty="0">
                <a:solidFill>
                  <a:srgbClr val="FFA046"/>
                </a:solidFill>
              </a:rPr>
              <a:t>decreases the crystallinity</a:t>
            </a:r>
            <a:endParaRPr lang="en-US" sz="1200" kern="0" dirty="0"/>
          </a:p>
          <a:p>
            <a:endParaRPr lang="en-US" dirty="0"/>
          </a:p>
        </p:txBody>
      </p:sp>
      <p:sp>
        <p:nvSpPr>
          <p:cNvPr id="4" name="Slide Number Placeholder 3"/>
          <p:cNvSpPr>
            <a:spLocks noGrp="1"/>
          </p:cNvSpPr>
          <p:nvPr>
            <p:ph type="sldNum" sz="quarter" idx="10"/>
          </p:nvPr>
        </p:nvSpPr>
        <p:spPr/>
        <p:txBody>
          <a:bodyPr/>
          <a:lstStyle/>
          <a:p>
            <a:pPr>
              <a:defRPr/>
            </a:pPr>
            <a:fld id="{A1C48855-264B-42E5-B388-8F9AD2A9E417}" type="slidenum">
              <a:rPr lang="en-US" altLang="en-US" smtClean="0"/>
              <a:pPr>
                <a:defRPr/>
              </a:pPr>
              <a:t>61</a:t>
            </a:fld>
            <a:endParaRPr lang="en-US" altLang="en-US"/>
          </a:p>
        </p:txBody>
      </p:sp>
    </p:spTree>
    <p:extLst>
      <p:ext uri="{BB962C8B-B14F-4D97-AF65-F5344CB8AC3E}">
        <p14:creationId xmlns:p14="http://schemas.microsoft.com/office/powerpoint/2010/main" val="2677177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64</a:t>
            </a:fld>
            <a:endParaRPr lang="en-US" altLang="en-US"/>
          </a:p>
        </p:txBody>
      </p:sp>
    </p:spTree>
    <p:extLst>
      <p:ext uri="{BB962C8B-B14F-4D97-AF65-F5344CB8AC3E}">
        <p14:creationId xmlns:p14="http://schemas.microsoft.com/office/powerpoint/2010/main" val="1386619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CF2CE-770B-12ED-C5BE-12B39CDBBB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C7615A-6B14-227A-41A8-52D7FFC828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006938-3FF6-E8CF-89F5-3EF70526433B}"/>
              </a:ext>
            </a:extLst>
          </p:cNvPr>
          <p:cNvSpPr>
            <a:spLocks noGrp="1"/>
          </p:cNvSpPr>
          <p:nvPr>
            <p:ph type="body" idx="1"/>
          </p:nvPr>
        </p:nvSpPr>
        <p:spPr/>
        <p:txBody>
          <a:bodyPr/>
          <a:lstStyle/>
          <a:p>
            <a:r>
              <a:rPr lang="en-US" dirty="0"/>
              <a:t>Modulus = 400 MPa/0.008 = 50 </a:t>
            </a:r>
            <a:r>
              <a:rPr lang="en-US" dirty="0" err="1"/>
              <a:t>Gpa</a:t>
            </a:r>
            <a:endParaRPr lang="en-US" dirty="0"/>
          </a:p>
          <a:p>
            <a:r>
              <a:rPr lang="en-US" dirty="0"/>
              <a:t>Yield Strength</a:t>
            </a:r>
          </a:p>
          <a:p>
            <a:r>
              <a:rPr lang="en-US" dirty="0"/>
              <a:t>UTS</a:t>
            </a:r>
          </a:p>
          <a:p>
            <a:r>
              <a:rPr lang="en-US" dirty="0"/>
              <a:t>Ductility</a:t>
            </a:r>
          </a:p>
        </p:txBody>
      </p:sp>
      <p:sp>
        <p:nvSpPr>
          <p:cNvPr id="4" name="Slide Number Placeholder 3">
            <a:extLst>
              <a:ext uri="{FF2B5EF4-FFF2-40B4-BE49-F238E27FC236}">
                <a16:creationId xmlns:a16="http://schemas.microsoft.com/office/drawing/2014/main" id="{BDCBFC2B-7A8B-6889-6CE7-56B869C7FCE4}"/>
              </a:ext>
            </a:extLst>
          </p:cNvPr>
          <p:cNvSpPr>
            <a:spLocks noGrp="1"/>
          </p:cNvSpPr>
          <p:nvPr>
            <p:ph type="sldNum" sz="quarter" idx="10"/>
          </p:nvPr>
        </p:nvSpPr>
        <p:spPr/>
        <p:txBody>
          <a:bodyPr/>
          <a:lstStyle/>
          <a:p>
            <a:pPr>
              <a:defRPr/>
            </a:pPr>
            <a:fld id="{13C27746-B51E-4822-AF8E-0DF6363A5BB8}" type="slidenum">
              <a:rPr lang="en-US" altLang="en-US" smtClean="0"/>
              <a:pPr>
                <a:defRPr/>
              </a:pPr>
              <a:t>6</a:t>
            </a:fld>
            <a:endParaRPr lang="en-US" altLang="en-US"/>
          </a:p>
        </p:txBody>
      </p:sp>
    </p:spTree>
    <p:extLst>
      <p:ext uri="{BB962C8B-B14F-4D97-AF65-F5344CB8AC3E}">
        <p14:creationId xmlns:p14="http://schemas.microsoft.com/office/powerpoint/2010/main" val="32917718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7A23D-2804-5D1F-A862-DACE266E77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DC3D3A-A80A-BB3C-236F-C7DF030B9F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8CFC56-0DCD-B2D6-B7F6-3377A9DB1D85}"/>
              </a:ext>
            </a:extLst>
          </p:cNvPr>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=QtxVdC7pBQM</a:t>
            </a:r>
          </a:p>
          <a:p>
            <a:r>
              <a:rPr lang="en-US" dirty="0"/>
              <a:t>BCC – Cr</a:t>
            </a:r>
          </a:p>
          <a:p>
            <a:r>
              <a:rPr lang="en-US" dirty="0"/>
              <a:t>FCC – Al</a:t>
            </a:r>
          </a:p>
          <a:p>
            <a:r>
              <a:rPr lang="en-US" dirty="0"/>
              <a:t>HCP - Mg</a:t>
            </a:r>
          </a:p>
        </p:txBody>
      </p:sp>
      <p:sp>
        <p:nvSpPr>
          <p:cNvPr id="4" name="Slide Number Placeholder 3">
            <a:extLst>
              <a:ext uri="{FF2B5EF4-FFF2-40B4-BE49-F238E27FC236}">
                <a16:creationId xmlns:a16="http://schemas.microsoft.com/office/drawing/2014/main" id="{BF88344F-7CB9-A839-3F5A-B6F31523490D}"/>
              </a:ext>
            </a:extLst>
          </p:cNvPr>
          <p:cNvSpPr>
            <a:spLocks noGrp="1"/>
          </p:cNvSpPr>
          <p:nvPr>
            <p:ph type="sldNum" sz="quarter" idx="5"/>
          </p:nvPr>
        </p:nvSpPr>
        <p:spPr/>
        <p:txBody>
          <a:bodyPr/>
          <a:lstStyle/>
          <a:p>
            <a:fld id="{35607F76-07C0-492C-8EA8-F4D8C4971A55}" type="slidenum">
              <a:rPr lang="en-US" smtClean="0"/>
              <a:t>66</a:t>
            </a:fld>
            <a:endParaRPr lang="en-US"/>
          </a:p>
        </p:txBody>
      </p:sp>
    </p:spTree>
    <p:extLst>
      <p:ext uri="{BB962C8B-B14F-4D97-AF65-F5344CB8AC3E}">
        <p14:creationId xmlns:p14="http://schemas.microsoft.com/office/powerpoint/2010/main" val="23714661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Modulus = 400 MPa/0.008 = 50 </a:t>
            </a:r>
            <a:r>
              <a:rPr lang="en-US" dirty="0" err="1"/>
              <a:t>Gpa</a:t>
            </a:r>
            <a:endParaRPr lang="en-US" dirty="0"/>
          </a:p>
          <a:p>
            <a:r>
              <a:rPr lang="en-US" dirty="0"/>
              <a:t>Yield Strength</a:t>
            </a:r>
          </a:p>
          <a:p>
            <a:r>
              <a:rPr lang="en-US" dirty="0"/>
              <a:t>UTS</a:t>
            </a:r>
          </a:p>
          <a:p>
            <a:r>
              <a:rPr lang="en-US" dirty="0"/>
              <a:t>Ductility</a:t>
            </a:r>
          </a:p>
        </p:txBody>
      </p:sp>
      <p:sp>
        <p:nvSpPr>
          <p:cNvPr id="4" name="Slide Number Placeholder 3"/>
          <p:cNvSpPr>
            <a:spLocks noGrp="1"/>
          </p:cNvSpPr>
          <p:nvPr>
            <p:ph type="sldNum" sz="quarter" idx="10"/>
          </p:nvPr>
        </p:nvSpPr>
        <p:spPr/>
        <p:txBody>
          <a:bodyPr/>
          <a:lstStyle/>
          <a:p>
            <a:pPr>
              <a:defRPr/>
            </a:pPr>
            <a:fld id="{13C27746-B51E-4822-AF8E-0DF6363A5BB8}" type="slidenum">
              <a:rPr lang="en-US" altLang="en-US" smtClean="0"/>
              <a:pPr>
                <a:defRPr/>
              </a:pPr>
              <a:t>68</a:t>
            </a:fld>
            <a:endParaRPr lang="en-US" altLang="en-US"/>
          </a:p>
        </p:txBody>
      </p:sp>
    </p:spTree>
    <p:extLst>
      <p:ext uri="{BB962C8B-B14F-4D97-AF65-F5344CB8AC3E}">
        <p14:creationId xmlns:p14="http://schemas.microsoft.com/office/powerpoint/2010/main" val="39858373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74</a:t>
            </a:fld>
            <a:endParaRPr lang="en-US" altLang="en-US"/>
          </a:p>
        </p:txBody>
      </p:sp>
    </p:spTree>
    <p:extLst>
      <p:ext uri="{BB962C8B-B14F-4D97-AF65-F5344CB8AC3E}">
        <p14:creationId xmlns:p14="http://schemas.microsoft.com/office/powerpoint/2010/main" val="10047878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5) Convert to SI Units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 = N*m </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 J/m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 N*m/m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 N/m</a:t>
            </a:r>
          </a:p>
          <a:p>
            <a:r>
              <a:rPr lang="en-US" sz="1200" kern="1200" dirty="0">
                <a:solidFill>
                  <a:schemeClr val="tx1"/>
                </a:solidFill>
                <a:effectLst/>
                <a:latin typeface="+mn-lt"/>
                <a:ea typeface="+mn-ea"/>
                <a:cs typeface="+mn-cs"/>
              </a:rPr>
              <a:t>(Pa*J/m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a:t>
            </a:r>
            <a:r>
              <a:rPr lang="en-US" sz="1200" kern="1200" baseline="30000" dirty="0">
                <a:solidFill>
                  <a:schemeClr val="tx1"/>
                </a:solidFill>
                <a:effectLst/>
                <a:latin typeface="+mn-lt"/>
                <a:ea typeface="+mn-ea"/>
                <a:cs typeface="+mn-cs"/>
              </a:rPr>
              <a:t>1/2</a:t>
            </a:r>
            <a:r>
              <a:rPr lang="en-US" sz="1200" kern="1200" dirty="0">
                <a:solidFill>
                  <a:schemeClr val="tx1"/>
                </a:solidFill>
                <a:effectLst/>
                <a:latin typeface="+mn-lt"/>
                <a:ea typeface="+mn-ea"/>
                <a:cs typeface="+mn-cs"/>
              </a:rPr>
              <a:t> = [(N/m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)*(N/m)]</a:t>
            </a:r>
            <a:r>
              <a:rPr lang="en-US" sz="1200" kern="1200" baseline="30000" dirty="0">
                <a:solidFill>
                  <a:schemeClr val="tx1"/>
                </a:solidFill>
                <a:effectLst/>
                <a:latin typeface="+mn-lt"/>
                <a:ea typeface="+mn-ea"/>
                <a:cs typeface="+mn-cs"/>
              </a:rPr>
              <a:t>1/2</a:t>
            </a:r>
            <a:r>
              <a:rPr lang="en-US" sz="1200" kern="1200" dirty="0">
                <a:solidFill>
                  <a:schemeClr val="tx1"/>
                </a:solidFill>
                <a:effectLst/>
                <a:latin typeface="+mn-lt"/>
                <a:ea typeface="+mn-ea"/>
                <a:cs typeface="+mn-cs"/>
              </a:rPr>
              <a:t>=(N</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/m</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a:t>
            </a:r>
            <a:r>
              <a:rPr lang="en-US" sz="1200" kern="1200" baseline="30000" dirty="0">
                <a:solidFill>
                  <a:schemeClr val="tx1"/>
                </a:solidFill>
                <a:effectLst/>
                <a:latin typeface="+mn-lt"/>
                <a:ea typeface="+mn-ea"/>
                <a:cs typeface="+mn-cs"/>
              </a:rPr>
              <a:t>1/2</a:t>
            </a:r>
            <a:r>
              <a:rPr lang="en-US" sz="1200" kern="1200" dirty="0">
                <a:solidFill>
                  <a:schemeClr val="tx1"/>
                </a:solidFill>
                <a:effectLst/>
                <a:latin typeface="+mn-lt"/>
                <a:ea typeface="+mn-ea"/>
                <a:cs typeface="+mn-cs"/>
              </a:rPr>
              <a:t>=(N</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/m</a:t>
            </a:r>
            <a:r>
              <a:rPr lang="en-US" sz="1200" kern="1200" baseline="30000" dirty="0">
                <a:solidFill>
                  <a:schemeClr val="tx1"/>
                </a:solidFill>
                <a:effectLst/>
                <a:latin typeface="+mn-lt"/>
                <a:ea typeface="+mn-ea"/>
                <a:cs typeface="+mn-cs"/>
              </a:rPr>
              <a:t>4 </a:t>
            </a:r>
            <a:r>
              <a:rPr lang="en-US" sz="1200" kern="1200" dirty="0">
                <a:solidFill>
                  <a:schemeClr val="tx1"/>
                </a:solidFill>
                <a:effectLst/>
                <a:latin typeface="+mn-lt"/>
                <a:ea typeface="+mn-ea"/>
                <a:cs typeface="+mn-cs"/>
              </a:rPr>
              <a:t>* m)</a:t>
            </a:r>
            <a:r>
              <a:rPr lang="en-US" sz="1200" kern="1200" baseline="30000" dirty="0">
                <a:solidFill>
                  <a:schemeClr val="tx1"/>
                </a:solidFill>
                <a:effectLst/>
                <a:latin typeface="+mn-lt"/>
                <a:ea typeface="+mn-ea"/>
                <a:cs typeface="+mn-cs"/>
              </a:rPr>
              <a:t>1/2</a:t>
            </a:r>
            <a:r>
              <a:rPr lang="en-US" sz="1200" kern="1200" dirty="0">
                <a:solidFill>
                  <a:schemeClr val="tx1"/>
                </a:solidFill>
                <a:effectLst/>
                <a:latin typeface="+mn-lt"/>
                <a:ea typeface="+mn-ea"/>
                <a:cs typeface="+mn-cs"/>
              </a:rPr>
              <a:t>=N/m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*(m)</a:t>
            </a:r>
            <a:r>
              <a:rPr lang="en-US" sz="1200" kern="1200" baseline="30000" dirty="0">
                <a:solidFill>
                  <a:schemeClr val="tx1"/>
                </a:solidFill>
                <a:effectLst/>
                <a:latin typeface="+mn-lt"/>
                <a:ea typeface="+mn-ea"/>
                <a:cs typeface="+mn-cs"/>
              </a:rPr>
              <a:t>1/2</a:t>
            </a:r>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Pa*m</a:t>
            </a:r>
            <a:r>
              <a:rPr lang="en-US" sz="1200" b="1" kern="1200" baseline="30000" dirty="0">
                <a:solidFill>
                  <a:schemeClr val="tx1"/>
                </a:solidFill>
                <a:effectLst/>
                <a:latin typeface="+mn-lt"/>
                <a:ea typeface="+mn-ea"/>
                <a:cs typeface="+mn-cs"/>
              </a:rPr>
              <a:t>1/2</a:t>
            </a:r>
            <a:endParaRPr lang="en-US" sz="1200" kern="1200" dirty="0">
              <a:solidFill>
                <a:schemeClr val="tx1"/>
              </a:solidFill>
              <a:effectLst/>
              <a:latin typeface="+mn-lt"/>
              <a:ea typeface="+mn-ea"/>
              <a:cs typeface="+mn-cs"/>
            </a:endParaRPr>
          </a:p>
          <a:p>
            <a:r>
              <a:rPr lang="en-US" sz="1200" kern="1200" baseline="300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78</a:t>
            </a:fld>
            <a:endParaRPr lang="en-US" altLang="en-US"/>
          </a:p>
        </p:txBody>
      </p:sp>
    </p:spTree>
    <p:extLst>
      <p:ext uri="{BB962C8B-B14F-4D97-AF65-F5344CB8AC3E}">
        <p14:creationId xmlns:p14="http://schemas.microsoft.com/office/powerpoint/2010/main" val="868419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8</a:t>
            </a:fld>
            <a:endParaRPr lang="en-US" altLang="en-US"/>
          </a:p>
        </p:txBody>
      </p:sp>
    </p:spTree>
    <p:extLst>
      <p:ext uri="{BB962C8B-B14F-4D97-AF65-F5344CB8AC3E}">
        <p14:creationId xmlns:p14="http://schemas.microsoft.com/office/powerpoint/2010/main" val="1283133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9</a:t>
            </a:fld>
            <a:endParaRPr lang="en-US" altLang="en-US"/>
          </a:p>
        </p:txBody>
      </p:sp>
    </p:spTree>
    <p:extLst>
      <p:ext uri="{BB962C8B-B14F-4D97-AF65-F5344CB8AC3E}">
        <p14:creationId xmlns:p14="http://schemas.microsoft.com/office/powerpoint/2010/main" val="104259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donor site morbidity </a:t>
            </a:r>
            <a:r>
              <a:rPr lang="en-US" dirty="0">
                <a:sym typeface="Wingdings" panose="05000000000000000000" pitchFamily="2" charset="2"/>
              </a:rPr>
              <a:t> Tissue engineering as a solution to grafting</a:t>
            </a:r>
            <a:endParaRPr lang="en-US" dirty="0"/>
          </a:p>
        </p:txBody>
      </p:sp>
      <p:sp>
        <p:nvSpPr>
          <p:cNvPr id="4" name="Slide Number Placeholder 3"/>
          <p:cNvSpPr>
            <a:spLocks noGrp="1"/>
          </p:cNvSpPr>
          <p:nvPr>
            <p:ph type="sldNum" sz="quarter" idx="10"/>
          </p:nvPr>
        </p:nvSpPr>
        <p:spPr/>
        <p:txBody>
          <a:bodyPr/>
          <a:lstStyle/>
          <a:p>
            <a:pPr>
              <a:defRPr/>
            </a:pPr>
            <a:fld id="{6FEDCC95-789E-45EE-B6E5-349097DBEC5D}" type="slidenum">
              <a:rPr lang="en-US" altLang="en-US" smtClean="0"/>
              <a:pPr>
                <a:defRPr/>
              </a:pPr>
              <a:t>12</a:t>
            </a:fld>
            <a:endParaRPr lang="en-US" altLang="en-US"/>
          </a:p>
        </p:txBody>
      </p:sp>
    </p:spTree>
    <p:extLst>
      <p:ext uri="{BB962C8B-B14F-4D97-AF65-F5344CB8AC3E}">
        <p14:creationId xmlns:p14="http://schemas.microsoft.com/office/powerpoint/2010/main" val="2858591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FEDCC95-789E-45EE-B6E5-349097DBEC5D}" type="slidenum">
              <a:rPr lang="en-US" altLang="en-US" smtClean="0"/>
              <a:pPr>
                <a:defRPr/>
              </a:pPr>
              <a:t>13</a:t>
            </a:fld>
            <a:endParaRPr lang="en-US" altLang="en-US"/>
          </a:p>
        </p:txBody>
      </p:sp>
    </p:spTree>
    <p:extLst>
      <p:ext uri="{BB962C8B-B14F-4D97-AF65-F5344CB8AC3E}">
        <p14:creationId xmlns:p14="http://schemas.microsoft.com/office/powerpoint/2010/main" val="1408837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just tolerable</a:t>
            </a:r>
            <a:r>
              <a:rPr lang="en-US" baseline="0" dirty="0"/>
              <a:t> </a:t>
            </a:r>
            <a:r>
              <a:rPr lang="en-US" baseline="0" dirty="0">
                <a:sym typeface="Wingdings" panose="05000000000000000000" pitchFamily="2" charset="2"/>
              </a:rPr>
              <a:t> Bioactive, immune modulation, tissue engineering</a:t>
            </a:r>
            <a:endParaRPr lang="en-US" dirty="0"/>
          </a:p>
        </p:txBody>
      </p:sp>
      <p:sp>
        <p:nvSpPr>
          <p:cNvPr id="4" name="Slide Number Placeholder 3"/>
          <p:cNvSpPr>
            <a:spLocks noGrp="1"/>
          </p:cNvSpPr>
          <p:nvPr>
            <p:ph type="sldNum" sz="quarter" idx="10"/>
          </p:nvPr>
        </p:nvSpPr>
        <p:spPr/>
        <p:txBody>
          <a:bodyPr/>
          <a:lstStyle/>
          <a:p>
            <a:pPr>
              <a:defRPr/>
            </a:pPr>
            <a:fld id="{A1C48855-264B-42E5-B388-8F9AD2A9E417}" type="slidenum">
              <a:rPr lang="en-US" altLang="en-US" smtClean="0"/>
              <a:pPr>
                <a:defRPr/>
              </a:pPr>
              <a:t>14</a:t>
            </a:fld>
            <a:endParaRPr lang="en-US" altLang="en-US"/>
          </a:p>
        </p:txBody>
      </p:sp>
    </p:spTree>
    <p:extLst>
      <p:ext uri="{BB962C8B-B14F-4D97-AF65-F5344CB8AC3E}">
        <p14:creationId xmlns:p14="http://schemas.microsoft.com/office/powerpoint/2010/main" val="1681874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Biocompatibility mainly has to do with the host response – how does the body interact with the material? </a:t>
            </a:r>
          </a:p>
          <a:p>
            <a:endParaRPr lang="en-US" dirty="0"/>
          </a:p>
          <a:p>
            <a:r>
              <a:rPr lang="en-US" dirty="0" err="1"/>
              <a:t>Biofunctionality</a:t>
            </a:r>
            <a:r>
              <a:rPr lang="en-US" dirty="0"/>
              <a:t> focuses on the material response – how does the material respond in the host environment?</a:t>
            </a:r>
          </a:p>
          <a:p>
            <a:endParaRPr lang="en-US" dirty="0"/>
          </a:p>
          <a:p>
            <a:r>
              <a:rPr lang="en-US" dirty="0"/>
              <a:t>Very dynamic</a:t>
            </a:r>
          </a:p>
          <a:p>
            <a:endParaRPr lang="en-US" dirty="0"/>
          </a:p>
        </p:txBody>
      </p:sp>
      <p:sp>
        <p:nvSpPr>
          <p:cNvPr id="4" name="Slide Number Placeholder 3"/>
          <p:cNvSpPr>
            <a:spLocks noGrp="1"/>
          </p:cNvSpPr>
          <p:nvPr>
            <p:ph type="sldNum" sz="quarter" idx="5"/>
          </p:nvPr>
        </p:nvSpPr>
        <p:spPr/>
        <p:txBody>
          <a:bodyPr/>
          <a:lstStyle/>
          <a:p>
            <a:pPr>
              <a:defRPr/>
            </a:pPr>
            <a:fld id="{A1C48855-264B-42E5-B388-8F9AD2A9E417}" type="slidenum">
              <a:rPr lang="en-US" altLang="en-US" smtClean="0"/>
              <a:pPr>
                <a:defRPr/>
              </a:pPr>
              <a:t>15</a:t>
            </a:fld>
            <a:endParaRPr lang="en-US" altLang="en-US"/>
          </a:p>
        </p:txBody>
      </p:sp>
    </p:spTree>
    <p:extLst>
      <p:ext uri="{BB962C8B-B14F-4D97-AF65-F5344CB8AC3E}">
        <p14:creationId xmlns:p14="http://schemas.microsoft.com/office/powerpoint/2010/main" val="3484959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itel-title">
    <p:spTree>
      <p:nvGrpSpPr>
        <p:cNvPr id="1" name=""/>
        <p:cNvGrpSpPr/>
        <p:nvPr/>
      </p:nvGrpSpPr>
      <p:grpSpPr>
        <a:xfrm>
          <a:off x="0" y="0"/>
          <a:ext cx="0" cy="0"/>
          <a:chOff x="0" y="0"/>
          <a:chExt cx="0" cy="0"/>
        </a:xfrm>
      </p:grpSpPr>
      <p:grpSp>
        <p:nvGrpSpPr>
          <p:cNvPr id="3" name="Group 1">
            <a:extLst>
              <a:ext uri="{FF2B5EF4-FFF2-40B4-BE49-F238E27FC236}">
                <a16:creationId xmlns:a16="http://schemas.microsoft.com/office/drawing/2014/main" id="{913E753C-BF06-4333-B74F-5B7134ED112E}"/>
              </a:ext>
            </a:extLst>
          </p:cNvPr>
          <p:cNvGrpSpPr>
            <a:grpSpLocks/>
          </p:cNvGrpSpPr>
          <p:nvPr userDrawn="1"/>
        </p:nvGrpSpPr>
        <p:grpSpPr bwMode="auto">
          <a:xfrm>
            <a:off x="0" y="1"/>
            <a:ext cx="12192000" cy="6858000"/>
            <a:chOff x="0" y="0"/>
            <a:chExt cx="9144000" cy="5143500"/>
          </a:xfrm>
        </p:grpSpPr>
        <p:pic>
          <p:nvPicPr>
            <p:cNvPr id="4" name="Picture 9" descr="16x9_campus3.jpg">
              <a:extLst>
                <a:ext uri="{FF2B5EF4-FFF2-40B4-BE49-F238E27FC236}">
                  <a16:creationId xmlns:a16="http://schemas.microsoft.com/office/drawing/2014/main" id="{97320865-118D-4371-8A20-A0E06C4726A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34ED3637-1B0A-4A4B-BE5F-C28F171BB0DD}"/>
                </a:ext>
              </a:extLst>
            </p:cNvPr>
            <p:cNvSpPr>
              <a:spLocks noChangeArrowheads="1"/>
            </p:cNvSpPr>
            <p:nvPr/>
          </p:nvSpPr>
          <p:spPr bwMode="auto">
            <a:xfrm>
              <a:off x="0" y="4686300"/>
              <a:ext cx="9144000" cy="457200"/>
            </a:xfrm>
            <a:prstGeom prst="rect">
              <a:avLst/>
            </a:prstGeom>
            <a:solidFill>
              <a:srgbClr val="1A2C64"/>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fontAlgn="auto">
                <a:spcBef>
                  <a:spcPts val="0"/>
                </a:spcBef>
                <a:spcAft>
                  <a:spcPts val="0"/>
                </a:spcAft>
                <a:defRPr/>
              </a:pPr>
              <a:endParaRPr lang="en-US" sz="3200" dirty="0">
                <a:solidFill>
                  <a:srgbClr val="C0504D">
                    <a:lumMod val="40000"/>
                    <a:lumOff val="60000"/>
                  </a:srgbClr>
                </a:solidFill>
                <a:latin typeface="Calibri"/>
              </a:endParaRPr>
            </a:p>
          </p:txBody>
        </p:sp>
        <p:pic>
          <p:nvPicPr>
            <p:cNvPr id="7" name="Picture 8">
              <a:extLst>
                <a:ext uri="{FF2B5EF4-FFF2-40B4-BE49-F238E27FC236}">
                  <a16:creationId xmlns:a16="http://schemas.microsoft.com/office/drawing/2014/main" id="{BEC0E2E2-307B-414C-B10B-8EEBAA5F2C1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4803775"/>
              <a:ext cx="18272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a:extLst>
                <a:ext uri="{FF2B5EF4-FFF2-40B4-BE49-F238E27FC236}">
                  <a16:creationId xmlns:a16="http://schemas.microsoft.com/office/drawing/2014/main" id="{D904D2A3-EA31-4C26-9AA0-CB0F157B9222}"/>
                </a:ext>
              </a:extLst>
            </p:cNvPr>
            <p:cNvSpPr txBox="1">
              <a:spLocks noChangeArrowheads="1"/>
            </p:cNvSpPr>
            <p:nvPr/>
          </p:nvSpPr>
          <p:spPr bwMode="auto">
            <a:xfrm>
              <a:off x="0" y="4695825"/>
              <a:ext cx="9144000" cy="3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rgbClr val="1A2C64"/>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rgbClr val="1A2C64"/>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rgbClr val="1A2C64"/>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rgbClr val="1A2C64"/>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rgbClr val="1A2C64"/>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A2C64"/>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A2C64"/>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A2C64"/>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A2C64"/>
                  </a:solidFill>
                  <a:latin typeface="Calibri" panose="020F0502020204030204" pitchFamily="34" charset="0"/>
                  <a:ea typeface="ＭＳ Ｐゴシック" panose="020B0600070205080204" pitchFamily="34" charset="-128"/>
                </a:defRPr>
              </a:lvl9pPr>
            </a:lstStyle>
            <a:p>
              <a:pPr>
                <a:lnSpc>
                  <a:spcPts val="3200"/>
                </a:lnSpc>
                <a:spcBef>
                  <a:spcPct val="0"/>
                </a:spcBef>
                <a:buNone/>
              </a:pPr>
              <a:r>
                <a:rPr lang="en-US" altLang="en-US" sz="1600" i="1">
                  <a:solidFill>
                    <a:srgbClr val="FFFFFF"/>
                  </a:solidFill>
                </a:rPr>
                <a:t>TRANSCENDING DISCIPLINES, TRANSFORMING LIVES</a:t>
              </a:r>
            </a:p>
          </p:txBody>
        </p:sp>
      </p:grpSp>
      <p:sp>
        <p:nvSpPr>
          <p:cNvPr id="25" name="Text Placeholder 24">
            <a:extLst>
              <a:ext uri="{FF2B5EF4-FFF2-40B4-BE49-F238E27FC236}">
                <a16:creationId xmlns:a16="http://schemas.microsoft.com/office/drawing/2014/main" id="{48EB4340-B1A2-4BCD-94EF-EC39BD53B141}"/>
              </a:ext>
            </a:extLst>
          </p:cNvPr>
          <p:cNvSpPr>
            <a:spLocks noGrp="1"/>
          </p:cNvSpPr>
          <p:nvPr>
            <p:ph type="body" sz="quarter" idx="12" hasCustomPrompt="1"/>
          </p:nvPr>
        </p:nvSpPr>
        <p:spPr>
          <a:xfrm>
            <a:off x="1143000" y="1191228"/>
            <a:ext cx="9906000" cy="1354169"/>
          </a:xfrm>
        </p:spPr>
        <p:txBody>
          <a:bodyPr/>
          <a:lstStyle>
            <a:lvl1pPr marL="0" indent="0" algn="ctr">
              <a:buNone/>
              <a:defRPr sz="4000" b="1" i="0">
                <a:solidFill>
                  <a:schemeClr val="bg1"/>
                </a:solidFill>
                <a:latin typeface="+mj-lt"/>
              </a:defRPr>
            </a:lvl1pPr>
          </a:lstStyle>
          <a:p>
            <a:pPr lvl="0"/>
            <a:r>
              <a:rPr lang="en-US" dirty="0"/>
              <a:t>Click to add title</a:t>
            </a:r>
          </a:p>
        </p:txBody>
      </p:sp>
      <p:sp>
        <p:nvSpPr>
          <p:cNvPr id="27" name="Text Placeholder 26">
            <a:extLst>
              <a:ext uri="{FF2B5EF4-FFF2-40B4-BE49-F238E27FC236}">
                <a16:creationId xmlns:a16="http://schemas.microsoft.com/office/drawing/2014/main" id="{D065D593-1A4E-402F-A990-591A58873F08}"/>
              </a:ext>
            </a:extLst>
          </p:cNvPr>
          <p:cNvSpPr>
            <a:spLocks noGrp="1"/>
          </p:cNvSpPr>
          <p:nvPr>
            <p:ph type="body" sz="quarter" idx="13" hasCustomPrompt="1"/>
          </p:nvPr>
        </p:nvSpPr>
        <p:spPr>
          <a:xfrm>
            <a:off x="1143000" y="2558097"/>
            <a:ext cx="9906000" cy="585436"/>
          </a:xfrm>
        </p:spPr>
        <p:txBody>
          <a:bodyPr/>
          <a:lstStyle>
            <a:lvl1pPr marL="0" indent="0" algn="ctr">
              <a:buNone/>
              <a:defRPr sz="2000" b="0" i="1">
                <a:solidFill>
                  <a:schemeClr val="bg1"/>
                </a:solidFill>
                <a:latin typeface="+mj-lt"/>
              </a:defRPr>
            </a:lvl1pPr>
          </a:lstStyle>
          <a:p>
            <a:pPr lvl="0"/>
            <a:r>
              <a:rPr lang="en-US" b="0" i="1" dirty="0">
                <a:latin typeface="+mj-lt"/>
              </a:rPr>
              <a:t>Click to add author</a:t>
            </a:r>
            <a:endParaRPr lang="en-US" dirty="0"/>
          </a:p>
        </p:txBody>
      </p:sp>
    </p:spTree>
    <p:extLst>
      <p:ext uri="{BB962C8B-B14F-4D97-AF65-F5344CB8AC3E}">
        <p14:creationId xmlns:p14="http://schemas.microsoft.com/office/powerpoint/2010/main" val="3670513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tel-white bkgd">
    <p:spTree>
      <p:nvGrpSpPr>
        <p:cNvPr id="1" name=""/>
        <p:cNvGrpSpPr/>
        <p:nvPr/>
      </p:nvGrpSpPr>
      <p:grpSpPr>
        <a:xfrm>
          <a:off x="0" y="0"/>
          <a:ext cx="0" cy="0"/>
          <a:chOff x="0" y="0"/>
          <a:chExt cx="0" cy="0"/>
        </a:xfrm>
      </p:grpSpPr>
      <p:sp>
        <p:nvSpPr>
          <p:cNvPr id="4" name="Rectangle 3"/>
          <p:cNvSpPr/>
          <p:nvPr/>
        </p:nvSpPr>
        <p:spPr>
          <a:xfrm>
            <a:off x="0" y="0"/>
            <a:ext cx="12192000" cy="609600"/>
          </a:xfrm>
          <a:prstGeom prst="rect">
            <a:avLst/>
          </a:prstGeom>
          <a:solidFill>
            <a:srgbClr val="1A2C6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C0504D">
                  <a:lumMod val="40000"/>
                  <a:lumOff val="60000"/>
                </a:srgbClr>
              </a:solidFill>
              <a:effectLst/>
              <a:uLnTx/>
              <a:uFillTx/>
              <a:latin typeface="Calibri"/>
              <a:ea typeface="+mn-ea"/>
              <a:cs typeface="+mn-cs"/>
            </a:endParaRPr>
          </a:p>
        </p:txBody>
      </p:sp>
      <p:sp>
        <p:nvSpPr>
          <p:cNvPr id="5" name="Rectangle 4"/>
          <p:cNvSpPr>
            <a:spLocks noChangeArrowheads="1"/>
          </p:cNvSpPr>
          <p:nvPr/>
        </p:nvSpPr>
        <p:spPr bwMode="auto">
          <a:xfrm>
            <a:off x="0" y="6248400"/>
            <a:ext cx="12192000" cy="609600"/>
          </a:xfrm>
          <a:prstGeom prst="rect">
            <a:avLst/>
          </a:prstGeom>
          <a:solidFill>
            <a:srgbClr val="1A2C64"/>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C0504D">
                  <a:lumMod val="40000"/>
                  <a:lumOff val="60000"/>
                </a:srgbClr>
              </a:solidFill>
              <a:effectLst/>
              <a:uLnTx/>
              <a:uFillTx/>
              <a:latin typeface="Calibri"/>
              <a:ea typeface="ＭＳ Ｐゴシック" panose="020B0600070205080204" pitchFamily="34" charset="-128"/>
              <a:cs typeface="+mn-cs"/>
            </a:endParaRPr>
          </a:p>
        </p:txBody>
      </p:sp>
      <p:pic>
        <p:nvPicPr>
          <p:cNvPr id="6"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2517" y="6383867"/>
            <a:ext cx="2436283" cy="296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66700" y="6265334"/>
            <a:ext cx="9042400"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609585" rtl="0" eaLnBrk="1" fontAlgn="base" latinLnBrk="0" hangingPunct="1">
              <a:lnSpc>
                <a:spcPts val="3200"/>
              </a:lnSpc>
              <a:spcBef>
                <a:spcPct val="0"/>
              </a:spcBef>
              <a:spcAft>
                <a:spcPct val="0"/>
              </a:spcAft>
              <a:buClrTx/>
              <a:buSzTx/>
              <a:buFontTx/>
              <a:buNone/>
              <a:tabLst/>
              <a:defRPr/>
            </a:pPr>
            <a:fld id="{B479B712-ED30-41DC-AA4C-0409FEB66CD7}" type="slidenum">
              <a:rPr kumimoji="0" lang="en-US" altLang="en-US" sz="1600" b="1" i="0" u="none" strike="noStrike" kern="1200" cap="none" spc="0" normalizeH="0" baseline="0" noProof="0" smtClean="0">
                <a:ln>
                  <a:noFill/>
                </a:ln>
                <a:solidFill>
                  <a:prstClr val="white"/>
                </a:solidFill>
                <a:effectLst/>
                <a:uLnTx/>
                <a:uFillTx/>
                <a:latin typeface="Calibri" panose="020F0502020204030204" pitchFamily="34" charset="0"/>
                <a:ea typeface="ＭＳ Ｐゴシック" panose="020B0600070205080204" pitchFamily="34" charset="-128"/>
                <a:cs typeface="+mn-cs"/>
              </a:rPr>
              <a:pPr marL="0" marR="0" lvl="0" indent="0" algn="l" defTabSz="609585" rtl="0" eaLnBrk="1" fontAlgn="base" latinLnBrk="0" hangingPunct="1">
                <a:lnSpc>
                  <a:spcPts val="3200"/>
                </a:lnSpc>
                <a:spcBef>
                  <a:spcPct val="0"/>
                </a:spcBef>
                <a:spcAft>
                  <a:spcPct val="0"/>
                </a:spcAft>
                <a:buClrTx/>
                <a:buSzTx/>
                <a:buFontTx/>
                <a:buNone/>
                <a:tabLst/>
                <a:defRPr/>
              </a:pPr>
              <a:t>‹#›</a:t>
            </a:fld>
            <a:r>
              <a:rPr kumimoji="0" lang="en-US" altLang="en-US" sz="1600" b="1"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 </a:t>
            </a:r>
            <a:r>
              <a:rPr kumimoji="0" lang="en-US" altLang="en-US"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a:t>
            </a:r>
            <a:r>
              <a:rPr kumimoji="0" lang="en-US" altLang="en-US" sz="1600" b="1"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 </a:t>
            </a:r>
            <a:r>
              <a:rPr kumimoji="0" lang="en-US" altLang="en-US" sz="1600" b="0" i="1"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BITEL 2023</a:t>
            </a:r>
          </a:p>
        </p:txBody>
      </p:sp>
      <p:sp>
        <p:nvSpPr>
          <p:cNvPr id="14" name="Text Placeholder 3"/>
          <p:cNvSpPr>
            <a:spLocks noGrp="1"/>
          </p:cNvSpPr>
          <p:nvPr>
            <p:ph type="body" sz="half" idx="2"/>
          </p:nvPr>
        </p:nvSpPr>
        <p:spPr>
          <a:xfrm>
            <a:off x="4957517" y="766233"/>
            <a:ext cx="5791200" cy="461665"/>
          </a:xfrm>
        </p:spPr>
        <p:txBody>
          <a:bodyPr>
            <a:spAutoFit/>
          </a:bodyPr>
          <a:lstStyle>
            <a:lvl1pPr marL="0" indent="0">
              <a:buNone/>
              <a:defRPr sz="2400" b="0">
                <a:solidFill>
                  <a:srgbClr val="1A2C6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Edit Master text styles</a:t>
            </a:r>
          </a:p>
        </p:txBody>
      </p:sp>
      <p:sp>
        <p:nvSpPr>
          <p:cNvPr id="15" name="Title Placeholder 1"/>
          <p:cNvSpPr>
            <a:spLocks noGrp="1"/>
          </p:cNvSpPr>
          <p:nvPr>
            <p:ph type="title"/>
          </p:nvPr>
        </p:nvSpPr>
        <p:spPr>
          <a:xfrm>
            <a:off x="304800" y="0"/>
            <a:ext cx="5791200" cy="584775"/>
          </a:xfrm>
          <a:prstGeom prst="rect">
            <a:avLst/>
          </a:prstGeom>
        </p:spPr>
        <p:txBody>
          <a:bodyPr rtlCol="0" anchor="t">
            <a:spAutoFit/>
          </a:bodyPr>
          <a:lstStyle>
            <a:lvl1pPr algn="l">
              <a:defRPr sz="3200" b="1">
                <a:solidFill>
                  <a:srgbClr val="FFFFFF"/>
                </a:solidFill>
                <a:latin typeface="Calibri"/>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3678174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10972800" cy="598811"/>
          </a:xfrm>
        </p:spPr>
        <p:txBody>
          <a:bodyPr/>
          <a:lstStyle/>
          <a:p>
            <a:r>
              <a:rPr lang="en-US"/>
              <a:t>Click to edit Master title style</a:t>
            </a:r>
          </a:p>
        </p:txBody>
      </p:sp>
      <p:sp>
        <p:nvSpPr>
          <p:cNvPr id="3" name="Content Placeholder 2"/>
          <p:cNvSpPr>
            <a:spLocks noGrp="1"/>
          </p:cNvSpPr>
          <p:nvPr>
            <p:ph idx="1"/>
          </p:nvPr>
        </p:nvSpPr>
        <p:spPr>
          <a:xfrm>
            <a:off x="260808" y="907645"/>
            <a:ext cx="11670384" cy="4959081"/>
          </a:xfrm>
        </p:spPr>
        <p:txBody>
          <a:bodyPr/>
          <a:lstStyle>
            <a:lvl1pPr marL="342891" indent="-342891">
              <a:buFont typeface="Arial" panose="020B0604020202020204" pitchFamily="34" charset="0"/>
              <a:buChar char="•"/>
              <a:defRPr sz="2000" b="0"/>
            </a:lvl1pPr>
            <a:lvl2pPr marL="800080" indent="-342891">
              <a:buFont typeface="Arial" panose="020B0604020202020204" pitchFamily="34" charset="0"/>
              <a:buChar char="‒"/>
              <a:defRPr lang="en-US" sz="1800" dirty="0"/>
            </a:lvl2pPr>
            <a:lvl3pPr marL="1200121" indent="-285744">
              <a:buFont typeface="Arial" panose="020B0604020202020204" pitchFamily="34" charset="0"/>
              <a:buChar char="‒"/>
              <a:defRPr sz="1600"/>
            </a:lvl3pPr>
            <a:lvl4pPr marL="1657309" indent="-285744">
              <a:buFont typeface="Arial" panose="020B0604020202020204" pitchFamily="34" charset="0"/>
              <a:buChar char="‒"/>
              <a:defRPr sz="1600"/>
            </a:lvl4pPr>
            <a:lvl5pPr marL="2114498" indent="-285744">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86022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4" name="Rectangle 3"/>
          <p:cNvSpPr/>
          <p:nvPr/>
        </p:nvSpPr>
        <p:spPr>
          <a:xfrm>
            <a:off x="0" y="0"/>
            <a:ext cx="12192000" cy="609600"/>
          </a:xfrm>
          <a:prstGeom prst="rect">
            <a:avLst/>
          </a:prstGeom>
          <a:solidFill>
            <a:srgbClr val="1A2C6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C0504D">
                  <a:lumMod val="40000"/>
                  <a:lumOff val="60000"/>
                </a:srgbClr>
              </a:solidFill>
              <a:effectLst/>
              <a:uLnTx/>
              <a:uFillTx/>
              <a:latin typeface="Calibri"/>
              <a:ea typeface="+mn-ea"/>
              <a:cs typeface="+mn-cs"/>
            </a:endParaRPr>
          </a:p>
        </p:txBody>
      </p:sp>
      <p:sp>
        <p:nvSpPr>
          <p:cNvPr id="5" name="Rectangle 4"/>
          <p:cNvSpPr>
            <a:spLocks noChangeArrowheads="1"/>
          </p:cNvSpPr>
          <p:nvPr/>
        </p:nvSpPr>
        <p:spPr bwMode="auto">
          <a:xfrm>
            <a:off x="0" y="6248400"/>
            <a:ext cx="12192000" cy="609600"/>
          </a:xfrm>
          <a:prstGeom prst="rect">
            <a:avLst/>
          </a:prstGeom>
          <a:solidFill>
            <a:srgbClr val="1A2C64"/>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C0504D">
                  <a:lumMod val="40000"/>
                  <a:lumOff val="60000"/>
                </a:srgbClr>
              </a:solidFill>
              <a:effectLst/>
              <a:uLnTx/>
              <a:uFillTx/>
              <a:latin typeface="Calibri"/>
              <a:ea typeface="ＭＳ Ｐゴシック" panose="020B0600070205080204" pitchFamily="34" charset="-128"/>
              <a:cs typeface="+mn-cs"/>
            </a:endParaRPr>
          </a:p>
        </p:txBody>
      </p:sp>
      <p:pic>
        <p:nvPicPr>
          <p:cNvPr id="6"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2517" y="6383867"/>
            <a:ext cx="2436283" cy="296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66700" y="6265334"/>
            <a:ext cx="9042400"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609585" rtl="0" eaLnBrk="1" fontAlgn="base" latinLnBrk="0" hangingPunct="1">
              <a:lnSpc>
                <a:spcPts val="3200"/>
              </a:lnSpc>
              <a:spcBef>
                <a:spcPct val="0"/>
              </a:spcBef>
              <a:spcAft>
                <a:spcPct val="0"/>
              </a:spcAft>
              <a:buClrTx/>
              <a:buSzTx/>
              <a:buFontTx/>
              <a:buNone/>
              <a:tabLst/>
              <a:defRPr/>
            </a:pPr>
            <a:fld id="{B479B712-ED30-41DC-AA4C-0409FEB66CD7}" type="slidenum">
              <a:rPr kumimoji="0" lang="en-US" altLang="en-US" sz="1600" b="1" i="0" u="none" strike="noStrike" kern="1200" cap="none" spc="0" normalizeH="0" baseline="0" noProof="0" smtClean="0">
                <a:ln>
                  <a:noFill/>
                </a:ln>
                <a:solidFill>
                  <a:prstClr val="white"/>
                </a:solidFill>
                <a:effectLst/>
                <a:uLnTx/>
                <a:uFillTx/>
                <a:latin typeface="Calibri" panose="020F0502020204030204" pitchFamily="34" charset="0"/>
                <a:ea typeface="ＭＳ Ｐゴシック" panose="020B0600070205080204" pitchFamily="34" charset="-128"/>
                <a:cs typeface="+mn-cs"/>
              </a:rPr>
              <a:pPr marL="0" marR="0" lvl="0" indent="0" algn="l" defTabSz="609585" rtl="0" eaLnBrk="1" fontAlgn="base" latinLnBrk="0" hangingPunct="1">
                <a:lnSpc>
                  <a:spcPts val="3200"/>
                </a:lnSpc>
                <a:spcBef>
                  <a:spcPct val="0"/>
                </a:spcBef>
                <a:spcAft>
                  <a:spcPct val="0"/>
                </a:spcAft>
                <a:buClrTx/>
                <a:buSzTx/>
                <a:buFontTx/>
                <a:buNone/>
                <a:tabLst/>
                <a:defRPr/>
              </a:pPr>
              <a:t>‹#›</a:t>
            </a:fld>
            <a:r>
              <a:rPr kumimoji="0" lang="en-US" altLang="en-US" sz="1600" b="1"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 </a:t>
            </a:r>
            <a:r>
              <a:rPr kumimoji="0" lang="en-US" altLang="en-US"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a:t>
            </a:r>
            <a:r>
              <a:rPr kumimoji="0" lang="en-US" altLang="en-US" sz="1600" b="1"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 </a:t>
            </a:r>
            <a:r>
              <a:rPr kumimoji="0" lang="en-US" altLang="en-US" sz="1600" b="0" i="1"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BITEL 2023</a:t>
            </a:r>
          </a:p>
        </p:txBody>
      </p:sp>
      <p:sp>
        <p:nvSpPr>
          <p:cNvPr id="14" name="Text Placeholder 3"/>
          <p:cNvSpPr>
            <a:spLocks noGrp="1"/>
          </p:cNvSpPr>
          <p:nvPr>
            <p:ph type="body" sz="half" idx="2"/>
          </p:nvPr>
        </p:nvSpPr>
        <p:spPr>
          <a:xfrm>
            <a:off x="4957517" y="766233"/>
            <a:ext cx="5791200" cy="461665"/>
          </a:xfrm>
        </p:spPr>
        <p:txBody>
          <a:bodyPr>
            <a:spAutoFit/>
          </a:bodyPr>
          <a:lstStyle>
            <a:lvl1pPr marL="0" indent="0">
              <a:buNone/>
              <a:defRPr sz="2400" b="0">
                <a:solidFill>
                  <a:srgbClr val="1A2C6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Edit Master text styles</a:t>
            </a:r>
          </a:p>
        </p:txBody>
      </p:sp>
      <p:sp>
        <p:nvSpPr>
          <p:cNvPr id="15" name="Title Placeholder 1"/>
          <p:cNvSpPr>
            <a:spLocks noGrp="1"/>
          </p:cNvSpPr>
          <p:nvPr>
            <p:ph type="title"/>
          </p:nvPr>
        </p:nvSpPr>
        <p:spPr>
          <a:xfrm>
            <a:off x="304800" y="0"/>
            <a:ext cx="5791200" cy="584775"/>
          </a:xfrm>
          <a:prstGeom prst="rect">
            <a:avLst/>
          </a:prstGeom>
        </p:spPr>
        <p:txBody>
          <a:bodyPr rtlCol="0" anchor="t">
            <a:spAutoFit/>
          </a:bodyPr>
          <a:lstStyle>
            <a:lvl1pPr algn="l">
              <a:defRPr sz="3200" b="1">
                <a:solidFill>
                  <a:srgbClr val="FFFFFF"/>
                </a:solidFill>
                <a:latin typeface="Calibri"/>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41147706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12192000" cy="609600"/>
          </a:xfrm>
          <a:prstGeom prst="rect">
            <a:avLst/>
          </a:prstGeom>
          <a:solidFill>
            <a:srgbClr val="1A2C6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C0504D">
                  <a:lumMod val="40000"/>
                  <a:lumOff val="60000"/>
                </a:srgbClr>
              </a:solidFill>
              <a:effectLst/>
              <a:uLnTx/>
              <a:uFillTx/>
              <a:latin typeface="Calibri"/>
              <a:ea typeface="+mn-ea"/>
              <a:cs typeface="+mn-cs"/>
            </a:endParaRPr>
          </a:p>
        </p:txBody>
      </p:sp>
      <p:sp>
        <p:nvSpPr>
          <p:cNvPr id="1026" name="Title Placeholder 1"/>
          <p:cNvSpPr>
            <a:spLocks noGrp="1"/>
          </p:cNvSpPr>
          <p:nvPr>
            <p:ph type="title"/>
          </p:nvPr>
        </p:nvSpPr>
        <p:spPr bwMode="auto">
          <a:xfrm>
            <a:off x="457200" y="-1"/>
            <a:ext cx="10972800" cy="60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7" name="Text Placeholder 2"/>
          <p:cNvSpPr>
            <a:spLocks noGrp="1"/>
          </p:cNvSpPr>
          <p:nvPr>
            <p:ph type="body" idx="1"/>
          </p:nvPr>
        </p:nvSpPr>
        <p:spPr bwMode="auto">
          <a:xfrm>
            <a:off x="838200" y="1113367"/>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8" name="Rectangle 7"/>
          <p:cNvSpPr>
            <a:spLocks noChangeArrowheads="1"/>
          </p:cNvSpPr>
          <p:nvPr/>
        </p:nvSpPr>
        <p:spPr bwMode="auto">
          <a:xfrm>
            <a:off x="0" y="6248400"/>
            <a:ext cx="12192000" cy="609600"/>
          </a:xfrm>
          <a:prstGeom prst="rect">
            <a:avLst/>
          </a:prstGeom>
          <a:solidFill>
            <a:srgbClr val="1A2C64"/>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C0504D">
                  <a:lumMod val="40000"/>
                  <a:lumOff val="60000"/>
                </a:srgbClr>
              </a:solidFill>
              <a:effectLst/>
              <a:uLnTx/>
              <a:uFillTx/>
              <a:latin typeface="Calibri"/>
              <a:ea typeface="ＭＳ Ｐゴシック" panose="020B0600070205080204" pitchFamily="34" charset="-128"/>
              <a:cs typeface="+mn-cs"/>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52517" y="6383867"/>
            <a:ext cx="2436283" cy="296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266700" y="6265334"/>
            <a:ext cx="9042400" cy="45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609585" rtl="0" eaLnBrk="1" fontAlgn="base" latinLnBrk="0" hangingPunct="1">
              <a:lnSpc>
                <a:spcPts val="3200"/>
              </a:lnSpc>
              <a:spcBef>
                <a:spcPct val="0"/>
              </a:spcBef>
              <a:spcAft>
                <a:spcPct val="0"/>
              </a:spcAft>
              <a:buClrTx/>
              <a:buSzTx/>
              <a:buFontTx/>
              <a:buNone/>
              <a:tabLst/>
              <a:defRPr/>
            </a:pPr>
            <a:fld id="{B479B712-ED30-41DC-AA4C-0409FEB66CD7}" type="slidenum">
              <a:rPr kumimoji="0" lang="en-US" altLang="en-US" sz="1600" b="1" i="0" u="none" strike="noStrike" kern="1200" cap="none" spc="0" normalizeH="0" baseline="0" noProof="0" smtClean="0">
                <a:ln>
                  <a:noFill/>
                </a:ln>
                <a:solidFill>
                  <a:prstClr val="white"/>
                </a:solidFill>
                <a:effectLst/>
                <a:uLnTx/>
                <a:uFillTx/>
                <a:latin typeface="Calibri" panose="020F0502020204030204" pitchFamily="34" charset="0"/>
                <a:ea typeface="ＭＳ Ｐゴシック" panose="020B0600070205080204" pitchFamily="34" charset="-128"/>
                <a:cs typeface="+mn-cs"/>
              </a:rPr>
              <a:pPr marL="0" marR="0" lvl="0" indent="0" algn="l" defTabSz="609585" rtl="0" eaLnBrk="1" fontAlgn="base" latinLnBrk="0" hangingPunct="1">
                <a:lnSpc>
                  <a:spcPts val="3200"/>
                </a:lnSpc>
                <a:spcBef>
                  <a:spcPct val="0"/>
                </a:spcBef>
                <a:spcAft>
                  <a:spcPct val="0"/>
                </a:spcAft>
                <a:buClrTx/>
                <a:buSzTx/>
                <a:buFontTx/>
                <a:buNone/>
                <a:tabLst/>
                <a:defRPr/>
              </a:pPr>
              <a:t>‹#›</a:t>
            </a:fld>
            <a:r>
              <a:rPr kumimoji="0" lang="en-US" altLang="en-US" sz="1600" b="1"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 </a:t>
            </a:r>
            <a:r>
              <a:rPr kumimoji="0" lang="en-US" altLang="en-US"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a:t>
            </a:r>
            <a:r>
              <a:rPr kumimoji="0" lang="en-US" altLang="en-US" sz="1600" b="1"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 </a:t>
            </a:r>
            <a:r>
              <a:rPr kumimoji="0" lang="en-US" altLang="en-US" sz="1600" b="0" i="1"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BITEL 2023</a:t>
            </a:r>
          </a:p>
        </p:txBody>
      </p:sp>
    </p:spTree>
    <p:extLst>
      <p:ext uri="{BB962C8B-B14F-4D97-AF65-F5344CB8AC3E}">
        <p14:creationId xmlns:p14="http://schemas.microsoft.com/office/powerpoint/2010/main" val="1313078887"/>
      </p:ext>
    </p:extLst>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Lst>
  <p:txStyles>
    <p:titleStyle>
      <a:lvl1pPr algn="l" defTabSz="609585" rtl="0" eaLnBrk="1" fontAlgn="base" hangingPunct="1">
        <a:spcBef>
          <a:spcPct val="0"/>
        </a:spcBef>
        <a:spcAft>
          <a:spcPct val="0"/>
        </a:spcAft>
        <a:defRPr sz="2800" b="1" kern="1200">
          <a:solidFill>
            <a:schemeClr val="bg1"/>
          </a:solidFill>
          <a:latin typeface="Arial" panose="020B0604020202020204" pitchFamily="34" charset="0"/>
          <a:ea typeface="ＭＳ Ｐゴシック" panose="020B0600070205080204" pitchFamily="34" charset="-128"/>
          <a:cs typeface="Arial" panose="020B0604020202020204" pitchFamily="34" charset="0"/>
        </a:defRPr>
      </a:lvl1pPr>
      <a:lvl2pPr algn="ctr" defTabSz="609585" rtl="0" eaLnBrk="1" fontAlgn="base" hangingPunct="1">
        <a:spcBef>
          <a:spcPct val="0"/>
        </a:spcBef>
        <a:spcAft>
          <a:spcPct val="0"/>
        </a:spcAft>
        <a:defRPr sz="5867">
          <a:solidFill>
            <a:srgbClr val="1A2C64"/>
          </a:solidFill>
          <a:latin typeface="Calibri" panose="020F0502020204030204" pitchFamily="34" charset="0"/>
          <a:ea typeface="ＭＳ Ｐゴシック" panose="020B0600070205080204" pitchFamily="34" charset="-128"/>
        </a:defRPr>
      </a:lvl2pPr>
      <a:lvl3pPr algn="ctr" defTabSz="609585" rtl="0" eaLnBrk="1" fontAlgn="base" hangingPunct="1">
        <a:spcBef>
          <a:spcPct val="0"/>
        </a:spcBef>
        <a:spcAft>
          <a:spcPct val="0"/>
        </a:spcAft>
        <a:defRPr sz="5867">
          <a:solidFill>
            <a:srgbClr val="1A2C64"/>
          </a:solidFill>
          <a:latin typeface="Calibri" panose="020F0502020204030204" pitchFamily="34" charset="0"/>
          <a:ea typeface="ＭＳ Ｐゴシック" panose="020B0600070205080204" pitchFamily="34" charset="-128"/>
        </a:defRPr>
      </a:lvl3pPr>
      <a:lvl4pPr algn="ctr" defTabSz="609585" rtl="0" eaLnBrk="1" fontAlgn="base" hangingPunct="1">
        <a:spcBef>
          <a:spcPct val="0"/>
        </a:spcBef>
        <a:spcAft>
          <a:spcPct val="0"/>
        </a:spcAft>
        <a:defRPr sz="5867">
          <a:solidFill>
            <a:srgbClr val="1A2C64"/>
          </a:solidFill>
          <a:latin typeface="Calibri" panose="020F0502020204030204" pitchFamily="34" charset="0"/>
          <a:ea typeface="ＭＳ Ｐゴシック" panose="020B0600070205080204" pitchFamily="34" charset="-128"/>
        </a:defRPr>
      </a:lvl4pPr>
      <a:lvl5pPr algn="ctr" defTabSz="609585" rtl="0" eaLnBrk="1" fontAlgn="base" hangingPunct="1">
        <a:spcBef>
          <a:spcPct val="0"/>
        </a:spcBef>
        <a:spcAft>
          <a:spcPct val="0"/>
        </a:spcAft>
        <a:defRPr sz="5867">
          <a:solidFill>
            <a:srgbClr val="1A2C64"/>
          </a:solidFill>
          <a:latin typeface="Calibri" panose="020F0502020204030204" pitchFamily="34" charset="0"/>
          <a:ea typeface="ＭＳ Ｐゴシック" panose="020B0600070205080204" pitchFamily="34" charset="-128"/>
        </a:defRPr>
      </a:lvl5pPr>
      <a:lvl6pPr marL="609585" algn="ctr" defTabSz="609585" rtl="0" eaLnBrk="1" fontAlgn="base" hangingPunct="1">
        <a:spcBef>
          <a:spcPct val="0"/>
        </a:spcBef>
        <a:spcAft>
          <a:spcPct val="0"/>
        </a:spcAft>
        <a:defRPr sz="5867">
          <a:solidFill>
            <a:schemeClr val="tx1"/>
          </a:solidFill>
          <a:latin typeface="Calibri" panose="020F0502020204030204" pitchFamily="34" charset="0"/>
          <a:ea typeface="ＭＳ Ｐゴシック" panose="020B0600070205080204" pitchFamily="34" charset="-128"/>
        </a:defRPr>
      </a:lvl6pPr>
      <a:lvl7pPr marL="1219170" algn="ctr" defTabSz="609585" rtl="0" eaLnBrk="1" fontAlgn="base" hangingPunct="1">
        <a:spcBef>
          <a:spcPct val="0"/>
        </a:spcBef>
        <a:spcAft>
          <a:spcPct val="0"/>
        </a:spcAft>
        <a:defRPr sz="5867">
          <a:solidFill>
            <a:schemeClr val="tx1"/>
          </a:solidFill>
          <a:latin typeface="Calibri" panose="020F0502020204030204" pitchFamily="34" charset="0"/>
          <a:ea typeface="ＭＳ Ｐゴシック" panose="020B0600070205080204" pitchFamily="34" charset="-128"/>
        </a:defRPr>
      </a:lvl7pPr>
      <a:lvl8pPr marL="1828754" algn="ctr" defTabSz="609585" rtl="0" eaLnBrk="1" fontAlgn="base" hangingPunct="1">
        <a:spcBef>
          <a:spcPct val="0"/>
        </a:spcBef>
        <a:spcAft>
          <a:spcPct val="0"/>
        </a:spcAft>
        <a:defRPr sz="5867">
          <a:solidFill>
            <a:schemeClr val="tx1"/>
          </a:solidFill>
          <a:latin typeface="Calibri" panose="020F0502020204030204" pitchFamily="34" charset="0"/>
          <a:ea typeface="ＭＳ Ｐゴシック" panose="020B0600070205080204" pitchFamily="34" charset="-128"/>
        </a:defRPr>
      </a:lvl8pPr>
      <a:lvl9pPr marL="2438339" algn="ctr" defTabSz="609585" rtl="0" eaLnBrk="1" fontAlgn="base" hangingPunct="1">
        <a:spcBef>
          <a:spcPct val="0"/>
        </a:spcBef>
        <a:spcAft>
          <a:spcPct val="0"/>
        </a:spcAft>
        <a:defRPr sz="5867">
          <a:solidFill>
            <a:schemeClr val="tx1"/>
          </a:solidFill>
          <a:latin typeface="Calibri" panose="020F0502020204030204" pitchFamily="34" charset="0"/>
          <a:ea typeface="ＭＳ Ｐゴシック" panose="020B0600070205080204" pitchFamily="34" charset="-128"/>
        </a:defRPr>
      </a:lvl9pPr>
    </p:titleStyle>
    <p:bodyStyle>
      <a:lvl1pPr marL="457189" indent="-457189" algn="l" defTabSz="609585" rtl="0" eaLnBrk="1" fontAlgn="base" hangingPunct="1">
        <a:spcBef>
          <a:spcPct val="20000"/>
        </a:spcBef>
        <a:spcAft>
          <a:spcPct val="0"/>
        </a:spcAft>
        <a:buFont typeface="Arial" panose="020B0604020202020204" pitchFamily="34" charset="0"/>
        <a:buChar char="•"/>
        <a:defRPr sz="40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990575" indent="-380990" algn="l" defTabSz="609585" rtl="0" eaLnBrk="1" fontAlgn="base" hangingPunct="1">
        <a:spcBef>
          <a:spcPct val="20000"/>
        </a:spcBef>
        <a:spcAft>
          <a:spcPct val="0"/>
        </a:spcAft>
        <a:buFont typeface="Arial" panose="020B0604020202020204" pitchFamily="34" charset="0"/>
        <a:buChar char="–"/>
        <a:defRPr sz="3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523962" indent="-304792" algn="l" defTabSz="609585" rtl="0" eaLnBrk="1" fontAlgn="base" hangingPunct="1">
        <a:spcBef>
          <a:spcPct val="20000"/>
        </a:spcBef>
        <a:spcAft>
          <a:spcPct val="0"/>
        </a:spcAft>
        <a:buFont typeface="Arial" panose="020B0604020202020204" pitchFamily="34" charset="0"/>
        <a:buChar char="•"/>
        <a:defRPr sz="28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2133547" indent="-304792" algn="l" defTabSz="609585" rtl="0" eaLnBrk="1" fontAlgn="base" hangingPunct="1">
        <a:spcBef>
          <a:spcPct val="20000"/>
        </a:spcBef>
        <a:spcAft>
          <a:spcPct val="0"/>
        </a:spcAft>
        <a:buFont typeface="Arial" panose="020B0604020202020204" pitchFamily="34" charset="0"/>
        <a:buChar char="–"/>
        <a:defRPr sz="24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743131" indent="-304792" algn="l" defTabSz="609585" rtl="0" eaLnBrk="1" fontAlgn="base" hangingPunct="1">
        <a:spcBef>
          <a:spcPct val="20000"/>
        </a:spcBef>
        <a:spcAft>
          <a:spcPct val="0"/>
        </a:spcAft>
        <a:buFont typeface="Arial" panose="020B0604020202020204" pitchFamily="34" charset="0"/>
        <a:buChar char="»"/>
        <a:defRPr sz="24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doi.org/10.3389/fbioe.2021.622524"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1.emf"/></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hyperlink" Target="https://doi.org/10.3389/fbioe.2021.622524"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8" Type="http://schemas.openxmlformats.org/officeDocument/2006/relationships/image" Target="../media/image76.emf"/><Relationship Id="rId3" Type="http://schemas.openxmlformats.org/officeDocument/2006/relationships/oleObject" Target="../embeddings/oleObject1.bin"/><Relationship Id="rId7"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74.emf"/><Relationship Id="rId5" Type="http://schemas.openxmlformats.org/officeDocument/2006/relationships/oleObject" Target="../embeddings/oleObject2.bin"/><Relationship Id="rId10" Type="http://schemas.openxmlformats.org/officeDocument/2006/relationships/image" Target="../media/image670.png"/><Relationship Id="rId4" Type="http://schemas.openxmlformats.org/officeDocument/2006/relationships/image" Target="../media/image73.emf"/><Relationship Id="rId9" Type="http://schemas.openxmlformats.org/officeDocument/2006/relationships/image" Target="../media/image6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5E221C-C290-4D1C-8ADD-8AEA7E98ECEC}"/>
              </a:ext>
            </a:extLst>
          </p:cNvPr>
          <p:cNvSpPr>
            <a:spLocks noGrp="1"/>
          </p:cNvSpPr>
          <p:nvPr>
            <p:ph type="body" sz="quarter" idx="12"/>
          </p:nvPr>
        </p:nvSpPr>
        <p:spPr/>
        <p:txBody>
          <a:bodyPr/>
          <a:lstStyle/>
          <a:p>
            <a:pPr>
              <a:spcBef>
                <a:spcPts val="0"/>
              </a:spcBef>
            </a:pPr>
            <a:r>
              <a:rPr lang="en-US" i="0" dirty="0"/>
              <a:t>Biomaterials Module:</a:t>
            </a:r>
          </a:p>
          <a:p>
            <a:pPr>
              <a:spcBef>
                <a:spcPts val="0"/>
              </a:spcBef>
            </a:pPr>
            <a:r>
              <a:rPr lang="en-US" i="0" dirty="0"/>
              <a:t>Review</a:t>
            </a:r>
          </a:p>
        </p:txBody>
      </p:sp>
      <p:sp>
        <p:nvSpPr>
          <p:cNvPr id="3" name="Text Placeholder 2">
            <a:extLst>
              <a:ext uri="{FF2B5EF4-FFF2-40B4-BE49-F238E27FC236}">
                <a16:creationId xmlns:a16="http://schemas.microsoft.com/office/drawing/2014/main" id="{3F6CD32B-D060-4A59-B68F-F5139460693D}"/>
              </a:ext>
            </a:extLst>
          </p:cNvPr>
          <p:cNvSpPr>
            <a:spLocks noGrp="1"/>
          </p:cNvSpPr>
          <p:nvPr>
            <p:ph type="body" sz="quarter" idx="13"/>
          </p:nvPr>
        </p:nvSpPr>
        <p:spPr>
          <a:xfrm>
            <a:off x="1143000" y="3137760"/>
            <a:ext cx="9906000" cy="1174843"/>
          </a:xfrm>
        </p:spPr>
        <p:txBody>
          <a:bodyPr/>
          <a:lstStyle/>
          <a:p>
            <a:r>
              <a:rPr lang="en-US" i="0" dirty="0"/>
              <a:t>Collin Schmidt, M.S.</a:t>
            </a:r>
          </a:p>
          <a:p>
            <a:r>
              <a:rPr lang="en-US" i="0" dirty="0"/>
              <a:t>December 3</a:t>
            </a:r>
            <a:r>
              <a:rPr lang="en-US" i="0" baseline="30000" dirty="0"/>
              <a:t>rd</a:t>
            </a:r>
            <a:r>
              <a:rPr lang="en-US" i="0" dirty="0"/>
              <a:t>, 2025</a:t>
            </a:r>
          </a:p>
        </p:txBody>
      </p:sp>
    </p:spTree>
    <p:extLst>
      <p:ext uri="{BB962C8B-B14F-4D97-AF65-F5344CB8AC3E}">
        <p14:creationId xmlns:p14="http://schemas.microsoft.com/office/powerpoint/2010/main" val="2910249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Biomaterials Definitions</a:t>
            </a:r>
          </a:p>
        </p:txBody>
      </p:sp>
      <p:sp>
        <p:nvSpPr>
          <p:cNvPr id="3" name="Content Placeholder 2"/>
          <p:cNvSpPr>
            <a:spLocks noGrp="1"/>
          </p:cNvSpPr>
          <p:nvPr>
            <p:ph idx="1"/>
          </p:nvPr>
        </p:nvSpPr>
        <p:spPr>
          <a:xfrm>
            <a:off x="457199" y="1066800"/>
            <a:ext cx="11340059" cy="3939915"/>
          </a:xfrm>
        </p:spPr>
        <p:txBody>
          <a:bodyPr/>
          <a:lstStyle/>
          <a:p>
            <a:pPr marL="0" indent="0">
              <a:buNone/>
            </a:pPr>
            <a:r>
              <a:rPr lang="en-US" sz="2400" b="1" u="sng" dirty="0">
                <a:solidFill>
                  <a:srgbClr val="FFA046"/>
                </a:solidFill>
              </a:rPr>
              <a:t>Old Definitions:</a:t>
            </a:r>
          </a:p>
          <a:p>
            <a:endParaRPr lang="en-US" sz="2400" u="sng" dirty="0">
              <a:solidFill>
                <a:srgbClr val="FFA046"/>
              </a:solidFill>
            </a:endParaRPr>
          </a:p>
          <a:p>
            <a:pPr marL="0" indent="0">
              <a:buNone/>
            </a:pPr>
            <a:r>
              <a:rPr lang="en-US" sz="2400" dirty="0"/>
              <a:t>1. A </a:t>
            </a:r>
            <a:r>
              <a:rPr lang="en-US" sz="2400" i="1" u="sng" dirty="0"/>
              <a:t>non-viable</a:t>
            </a:r>
            <a:r>
              <a:rPr lang="en-US" sz="2400" dirty="0"/>
              <a:t> material used in a medical device, </a:t>
            </a:r>
            <a:r>
              <a:rPr lang="en-US" sz="2400" i="1" u="sng" dirty="0"/>
              <a:t>not intended to interact</a:t>
            </a:r>
            <a:r>
              <a:rPr lang="en-US" sz="2400" dirty="0"/>
              <a:t> with biological systems</a:t>
            </a:r>
          </a:p>
          <a:p>
            <a:pPr marL="0" indent="0" algn="r">
              <a:buNone/>
            </a:pPr>
            <a:r>
              <a:rPr lang="en-US" sz="2400" i="1" dirty="0">
                <a:solidFill>
                  <a:schemeClr val="accent6">
                    <a:lumMod val="60000"/>
                    <a:lumOff val="40000"/>
                  </a:schemeClr>
                </a:solidFill>
              </a:rPr>
              <a:t>Williams DF, 1987</a:t>
            </a:r>
          </a:p>
          <a:p>
            <a:pPr marL="0" indent="0" algn="r">
              <a:buNone/>
            </a:pPr>
            <a:endParaRPr lang="en-US" sz="2400" i="1" dirty="0">
              <a:solidFill>
                <a:schemeClr val="accent6">
                  <a:lumMod val="20000"/>
                  <a:lumOff val="80000"/>
                </a:schemeClr>
              </a:solidFill>
            </a:endParaRPr>
          </a:p>
          <a:p>
            <a:pPr marL="0" indent="0">
              <a:buNone/>
            </a:pPr>
            <a:r>
              <a:rPr lang="en-US" sz="2400" dirty="0"/>
              <a:t>2. A </a:t>
            </a:r>
            <a:r>
              <a:rPr lang="en-US" sz="2400" i="1" u="sng" dirty="0"/>
              <a:t>synthetic</a:t>
            </a:r>
            <a:r>
              <a:rPr lang="en-US" sz="2400" dirty="0"/>
              <a:t> material used to </a:t>
            </a:r>
            <a:r>
              <a:rPr lang="en-US" sz="2400" i="1" u="sng" dirty="0"/>
              <a:t>replace</a:t>
            </a:r>
            <a:r>
              <a:rPr lang="en-US" sz="2400" dirty="0"/>
              <a:t> part of a living system or to function in </a:t>
            </a:r>
            <a:r>
              <a:rPr lang="en-US" sz="2400" i="1" u="sng" dirty="0"/>
              <a:t>intimate contact </a:t>
            </a:r>
            <a:r>
              <a:rPr lang="en-US" sz="2400" dirty="0"/>
              <a:t>with living tissue</a:t>
            </a:r>
          </a:p>
          <a:p>
            <a:pPr marL="0" indent="0" algn="r">
              <a:buNone/>
            </a:pPr>
            <a:r>
              <a:rPr lang="en-US" sz="2400" i="1" dirty="0">
                <a:solidFill>
                  <a:schemeClr val="accent6">
                    <a:lumMod val="60000"/>
                    <a:lumOff val="40000"/>
                  </a:schemeClr>
                </a:solidFill>
              </a:rPr>
              <a:t>Park JB +, 1992</a:t>
            </a:r>
          </a:p>
        </p:txBody>
      </p:sp>
    </p:spTree>
    <p:extLst>
      <p:ext uri="{BB962C8B-B14F-4D97-AF65-F5344CB8AC3E}">
        <p14:creationId xmlns:p14="http://schemas.microsoft.com/office/powerpoint/2010/main" val="181833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Biomaterials Definition</a:t>
            </a:r>
          </a:p>
        </p:txBody>
      </p:sp>
      <p:sp>
        <p:nvSpPr>
          <p:cNvPr id="3" name="Content Placeholder 2"/>
          <p:cNvSpPr>
            <a:spLocks noGrp="1"/>
          </p:cNvSpPr>
          <p:nvPr>
            <p:ph idx="1"/>
          </p:nvPr>
        </p:nvSpPr>
        <p:spPr/>
        <p:txBody>
          <a:bodyPr/>
          <a:lstStyle/>
          <a:p>
            <a:pPr marL="0" indent="0">
              <a:buNone/>
            </a:pPr>
            <a:r>
              <a:rPr lang="en-US" sz="2400" dirty="0"/>
              <a:t>A biomaterial is a </a:t>
            </a:r>
            <a:r>
              <a:rPr lang="en-US" sz="2400" i="1" u="sng" dirty="0">
                <a:solidFill>
                  <a:schemeClr val="accent6"/>
                </a:solidFill>
              </a:rPr>
              <a:t>viable or non-viable</a:t>
            </a:r>
            <a:r>
              <a:rPr lang="en-US" sz="2400" dirty="0">
                <a:solidFill>
                  <a:schemeClr val="accent6"/>
                </a:solidFill>
              </a:rPr>
              <a:t> </a:t>
            </a:r>
            <a:r>
              <a:rPr lang="en-US" sz="2400" dirty="0"/>
              <a:t>material that </a:t>
            </a:r>
            <a:r>
              <a:rPr lang="en-US" sz="2400" i="1" u="sng" dirty="0">
                <a:solidFill>
                  <a:schemeClr val="accent6"/>
                </a:solidFill>
              </a:rPr>
              <a:t>interacts</a:t>
            </a:r>
            <a:r>
              <a:rPr lang="en-US" sz="2400" dirty="0"/>
              <a:t> with the biological environment, and its function is to </a:t>
            </a:r>
            <a:r>
              <a:rPr lang="en-US" sz="2400" i="1" u="sng" dirty="0">
                <a:solidFill>
                  <a:schemeClr val="accent6"/>
                </a:solidFill>
              </a:rPr>
              <a:t>diagnose, treat, support, augment or replace</a:t>
            </a:r>
            <a:r>
              <a:rPr lang="en-US" sz="2400" dirty="0"/>
              <a:t> part or all of a living system</a:t>
            </a:r>
          </a:p>
          <a:p>
            <a:pPr lvl="1"/>
            <a:r>
              <a:rPr lang="en-US" sz="2000" dirty="0"/>
              <a:t>Functional</a:t>
            </a:r>
          </a:p>
          <a:p>
            <a:pPr lvl="1"/>
            <a:r>
              <a:rPr lang="en-US" sz="2000" dirty="0"/>
              <a:t>Biocompatible (performs specific function with an </a:t>
            </a:r>
            <a:r>
              <a:rPr lang="en-US" sz="2000" u="sng" dirty="0"/>
              <a:t>appropriate</a:t>
            </a:r>
            <a:r>
              <a:rPr lang="en-US" sz="2000" dirty="0"/>
              <a:t> host response)</a:t>
            </a:r>
          </a:p>
          <a:p>
            <a:pPr lvl="1"/>
            <a:r>
              <a:rPr lang="en-US" sz="2000" dirty="0"/>
              <a:t>Non-carcinogenic</a:t>
            </a:r>
          </a:p>
          <a:p>
            <a:pPr lvl="1"/>
            <a:r>
              <a:rPr lang="en-US" sz="2000" dirty="0"/>
              <a:t>Non-toxic</a:t>
            </a:r>
          </a:p>
          <a:p>
            <a:pPr lvl="1"/>
            <a:r>
              <a:rPr lang="en-US" sz="2000" dirty="0"/>
              <a:t>Long term stability</a:t>
            </a:r>
          </a:p>
        </p:txBody>
      </p:sp>
    </p:spTree>
    <p:extLst>
      <p:ext uri="{BB962C8B-B14F-4D97-AF65-F5344CB8AC3E}">
        <p14:creationId xmlns:p14="http://schemas.microsoft.com/office/powerpoint/2010/main" val="40767284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Need for Biomaterials</a:t>
            </a:r>
          </a:p>
        </p:txBody>
      </p:sp>
      <p:sp>
        <p:nvSpPr>
          <p:cNvPr id="3" name="Content Placeholder 2"/>
          <p:cNvSpPr>
            <a:spLocks noGrp="1"/>
          </p:cNvSpPr>
          <p:nvPr>
            <p:ph idx="1"/>
          </p:nvPr>
        </p:nvSpPr>
        <p:spPr/>
        <p:txBody>
          <a:bodyPr/>
          <a:lstStyle/>
          <a:p>
            <a:r>
              <a:rPr lang="en-US" sz="2400" dirty="0"/>
              <a:t>Biological Grafts</a:t>
            </a:r>
          </a:p>
          <a:p>
            <a:pPr lvl="1"/>
            <a:r>
              <a:rPr lang="en-US" sz="2400" dirty="0">
                <a:solidFill>
                  <a:srgbClr val="FFA046"/>
                </a:solidFill>
              </a:rPr>
              <a:t>Autograft</a:t>
            </a:r>
            <a:r>
              <a:rPr lang="en-US" sz="2400" dirty="0"/>
              <a:t> – graft from self</a:t>
            </a:r>
          </a:p>
          <a:p>
            <a:pPr lvl="1"/>
            <a:r>
              <a:rPr lang="en-US" sz="2400" dirty="0">
                <a:solidFill>
                  <a:srgbClr val="FFA046"/>
                </a:solidFill>
              </a:rPr>
              <a:t>Allograft</a:t>
            </a:r>
            <a:r>
              <a:rPr lang="en-US" sz="2400" dirty="0"/>
              <a:t> – graft from other, same species</a:t>
            </a:r>
          </a:p>
          <a:p>
            <a:pPr lvl="1"/>
            <a:r>
              <a:rPr lang="en-US" sz="2400" dirty="0">
                <a:solidFill>
                  <a:srgbClr val="FFA046"/>
                </a:solidFill>
              </a:rPr>
              <a:t>Xenograft</a:t>
            </a:r>
            <a:r>
              <a:rPr lang="en-US" sz="2400" dirty="0"/>
              <a:t> – graft from other, different species</a:t>
            </a:r>
          </a:p>
          <a:p>
            <a:pPr marL="457200" lvl="1" indent="0">
              <a:buNone/>
            </a:pPr>
            <a:endParaRPr lang="en-US" sz="2400" dirty="0"/>
          </a:p>
          <a:p>
            <a:pPr marL="457200" lvl="1" indent="0">
              <a:buNone/>
            </a:pPr>
            <a:r>
              <a:rPr lang="en-US" sz="2400" dirty="0"/>
              <a:t>Which is preferred? Why? Which is more commonly used? Why?</a:t>
            </a:r>
          </a:p>
        </p:txBody>
      </p:sp>
      <p:sp>
        <p:nvSpPr>
          <p:cNvPr id="8" name="Content Placeholder 2"/>
          <p:cNvSpPr txBox="1">
            <a:spLocks/>
          </p:cNvSpPr>
          <p:nvPr/>
        </p:nvSpPr>
        <p:spPr bwMode="auto">
          <a:xfrm>
            <a:off x="457200" y="3899941"/>
            <a:ext cx="10515600" cy="21266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457200" lvl="1" indent="0">
              <a:buNone/>
            </a:pPr>
            <a:r>
              <a:rPr lang="en-US" sz="2400" kern="0" dirty="0">
                <a:solidFill>
                  <a:srgbClr val="FFA046"/>
                </a:solidFill>
                <a:effectLst/>
              </a:rPr>
              <a:t>Autografts </a:t>
            </a:r>
            <a:r>
              <a:rPr lang="en-US" sz="2400" kern="0" dirty="0">
                <a:solidFill>
                  <a:srgbClr val="192C63"/>
                </a:solidFill>
                <a:effectLst/>
                <a:sym typeface="Wingdings" panose="05000000000000000000" pitchFamily="2" charset="2"/>
              </a:rPr>
              <a:t></a:t>
            </a:r>
            <a:r>
              <a:rPr lang="en-US" sz="2400" kern="0" dirty="0">
                <a:solidFill>
                  <a:srgbClr val="FFA046"/>
                </a:solidFill>
                <a:effectLst/>
              </a:rPr>
              <a:t> </a:t>
            </a:r>
            <a:r>
              <a:rPr lang="en-US" sz="2400" kern="0" dirty="0">
                <a:solidFill>
                  <a:srgbClr val="192C63"/>
                </a:solidFill>
                <a:effectLst/>
              </a:rPr>
              <a:t>Elicit little to no immune response</a:t>
            </a:r>
          </a:p>
          <a:p>
            <a:pPr marL="457200" lvl="1" indent="0">
              <a:buNone/>
            </a:pPr>
            <a:r>
              <a:rPr lang="en-US" sz="2400" kern="0" dirty="0">
                <a:solidFill>
                  <a:srgbClr val="192C63"/>
                </a:solidFill>
                <a:effectLst/>
              </a:rPr>
              <a:t>Allografts and xenografts are easier to obtain </a:t>
            </a:r>
            <a:r>
              <a:rPr lang="en-US" sz="2400" kern="0" dirty="0">
                <a:solidFill>
                  <a:srgbClr val="192C63"/>
                </a:solidFill>
                <a:effectLst/>
                <a:sym typeface="Wingdings" panose="05000000000000000000" pitchFamily="2" charset="2"/>
              </a:rPr>
              <a:t> </a:t>
            </a:r>
            <a:r>
              <a:rPr lang="en-US" sz="2400" kern="0" dirty="0">
                <a:solidFill>
                  <a:srgbClr val="FFA046"/>
                </a:solidFill>
                <a:effectLst/>
                <a:sym typeface="Wingdings" panose="05000000000000000000" pitchFamily="2" charset="2"/>
              </a:rPr>
              <a:t>Autograft supply does not meet demand</a:t>
            </a:r>
            <a:endParaRPr lang="en-US" sz="2400" kern="0" dirty="0">
              <a:solidFill>
                <a:srgbClr val="FFA046"/>
              </a:solidFill>
              <a:effectLst/>
            </a:endParaRPr>
          </a:p>
        </p:txBody>
      </p:sp>
    </p:spTree>
    <p:extLst>
      <p:ext uri="{BB962C8B-B14F-4D97-AF65-F5344CB8AC3E}">
        <p14:creationId xmlns:p14="http://schemas.microsoft.com/office/powerpoint/2010/main" val="409476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Biocompatibility</a:t>
            </a:r>
          </a:p>
        </p:txBody>
      </p:sp>
      <p:sp>
        <p:nvSpPr>
          <p:cNvPr id="3" name="Content Placeholder 2"/>
          <p:cNvSpPr>
            <a:spLocks noGrp="1"/>
          </p:cNvSpPr>
          <p:nvPr>
            <p:ph idx="1"/>
          </p:nvPr>
        </p:nvSpPr>
        <p:spPr/>
        <p:txBody>
          <a:bodyPr/>
          <a:lstStyle/>
          <a:p>
            <a:r>
              <a:rPr lang="en-US" sz="2800" dirty="0"/>
              <a:t>Biocompatibility is the ability of a material to perform with an </a:t>
            </a:r>
            <a:r>
              <a:rPr lang="en-US" sz="2800" u="sng" dirty="0"/>
              <a:t>appropriate host response</a:t>
            </a:r>
            <a:r>
              <a:rPr lang="en-US" sz="2800" dirty="0"/>
              <a:t> in a </a:t>
            </a:r>
            <a:r>
              <a:rPr lang="en-US" sz="2800" u="sng" dirty="0"/>
              <a:t>specific application</a:t>
            </a:r>
          </a:p>
          <a:p>
            <a:pPr marL="0" indent="0" algn="r">
              <a:buNone/>
            </a:pPr>
            <a:r>
              <a:rPr lang="en-US" dirty="0">
                <a:solidFill>
                  <a:schemeClr val="accent6">
                    <a:lumMod val="60000"/>
                    <a:lumOff val="40000"/>
                  </a:schemeClr>
                </a:solidFill>
              </a:rPr>
              <a:t>Williams, 1987</a:t>
            </a:r>
          </a:p>
          <a:p>
            <a:pPr lvl="1"/>
            <a:r>
              <a:rPr lang="en-US" sz="2400" dirty="0"/>
              <a:t>Inflammation</a:t>
            </a:r>
          </a:p>
          <a:p>
            <a:pPr lvl="1"/>
            <a:r>
              <a:rPr lang="en-US" sz="2400" dirty="0"/>
              <a:t>Wound Healing Response (expected)</a:t>
            </a:r>
          </a:p>
          <a:p>
            <a:pPr lvl="1"/>
            <a:r>
              <a:rPr lang="en-US" sz="2400" dirty="0"/>
              <a:t>Allergic Response (should not induce)</a:t>
            </a:r>
            <a:endParaRPr lang="en-US" sz="800" dirty="0"/>
          </a:p>
          <a:p>
            <a:pPr lvl="1"/>
            <a:r>
              <a:rPr lang="en-US" sz="2400" dirty="0"/>
              <a:t>Infection (should not induce)</a:t>
            </a:r>
            <a:endParaRPr lang="en-US" sz="800" dirty="0"/>
          </a:p>
        </p:txBody>
      </p:sp>
      <p:sp>
        <p:nvSpPr>
          <p:cNvPr id="4" name="Content Placeholder 2"/>
          <p:cNvSpPr txBox="1">
            <a:spLocks/>
          </p:cNvSpPr>
          <p:nvPr/>
        </p:nvSpPr>
        <p:spPr bwMode="auto">
          <a:xfrm>
            <a:off x="846667" y="4890661"/>
            <a:ext cx="10363200" cy="97606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457200" lvl="1" indent="0">
              <a:buNone/>
            </a:pPr>
            <a:r>
              <a:rPr lang="en-US" sz="2500" kern="0" dirty="0">
                <a:solidFill>
                  <a:srgbClr val="FFA046"/>
                </a:solidFill>
                <a:effectLst/>
              </a:rPr>
              <a:t>YES</a:t>
            </a:r>
            <a:r>
              <a:rPr lang="en-US" sz="2500" kern="0" dirty="0">
                <a:solidFill>
                  <a:srgbClr val="192C63"/>
                </a:solidFill>
                <a:effectLst/>
              </a:rPr>
              <a:t>, inflammation is an appropriate host response to a foreign body, should not provoke chronic inflammation</a:t>
            </a:r>
          </a:p>
        </p:txBody>
      </p:sp>
      <p:sp>
        <p:nvSpPr>
          <p:cNvPr id="5" name="Content Placeholder 2">
            <a:extLst>
              <a:ext uri="{FF2B5EF4-FFF2-40B4-BE49-F238E27FC236}">
                <a16:creationId xmlns:a16="http://schemas.microsoft.com/office/drawing/2014/main" id="{AAA52EFE-4B4B-8A28-5974-523BE373AADC}"/>
              </a:ext>
            </a:extLst>
          </p:cNvPr>
          <p:cNvSpPr txBox="1">
            <a:spLocks/>
          </p:cNvSpPr>
          <p:nvPr/>
        </p:nvSpPr>
        <p:spPr bwMode="auto">
          <a:xfrm>
            <a:off x="846667" y="4291173"/>
            <a:ext cx="10363200" cy="7275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457200" lvl="1" indent="0">
              <a:buNone/>
            </a:pPr>
            <a:r>
              <a:rPr lang="en-US" sz="2500" kern="0" dirty="0">
                <a:solidFill>
                  <a:srgbClr val="192C63"/>
                </a:solidFill>
                <a:effectLst/>
              </a:rPr>
              <a:t>Is an implant that causes acute inflammation biocompatible?</a:t>
            </a:r>
          </a:p>
        </p:txBody>
      </p:sp>
    </p:spTree>
    <p:extLst>
      <p:ext uri="{BB962C8B-B14F-4D97-AF65-F5344CB8AC3E}">
        <p14:creationId xmlns:p14="http://schemas.microsoft.com/office/powerpoint/2010/main" val="61345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 for study sheet</a:t>
            </a:r>
          </a:p>
        </p:txBody>
      </p:sp>
      <p:pic>
        <p:nvPicPr>
          <p:cNvPr id="4" name="Picture 3"/>
          <p:cNvPicPr>
            <a:picLocks noChangeAspect="1"/>
          </p:cNvPicPr>
          <p:nvPr/>
        </p:nvPicPr>
        <p:blipFill rotWithShape="1">
          <a:blip r:embed="rId3"/>
          <a:srcRect l="18333" t="35178" r="36667" b="12945"/>
          <a:stretch/>
        </p:blipFill>
        <p:spPr>
          <a:xfrm>
            <a:off x="2686596" y="1219200"/>
            <a:ext cx="6818809" cy="4419600"/>
          </a:xfrm>
          <a:prstGeom prst="rect">
            <a:avLst/>
          </a:prstGeom>
          <a:ln>
            <a:solidFill>
              <a:srgbClr val="FFA046"/>
            </a:solidFill>
          </a:ln>
        </p:spPr>
      </p:pic>
    </p:spTree>
    <p:extLst>
      <p:ext uri="{BB962C8B-B14F-4D97-AF65-F5344CB8AC3E}">
        <p14:creationId xmlns:p14="http://schemas.microsoft.com/office/powerpoint/2010/main" val="2708373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C5B40-3D71-6E44-9F57-EDC47DAAA356}"/>
              </a:ext>
            </a:extLst>
          </p:cNvPr>
          <p:cNvSpPr>
            <a:spLocks noGrp="1"/>
          </p:cNvSpPr>
          <p:nvPr>
            <p:ph type="title"/>
          </p:nvPr>
        </p:nvSpPr>
        <p:spPr/>
        <p:txBody>
          <a:bodyPr/>
          <a:lstStyle/>
          <a:p>
            <a:r>
              <a:rPr lang="en-US" dirty="0"/>
              <a:t>More Definitions... </a:t>
            </a:r>
          </a:p>
        </p:txBody>
      </p:sp>
      <p:pic>
        <p:nvPicPr>
          <p:cNvPr id="5" name="Content Placeholder 4">
            <a:extLst>
              <a:ext uri="{FF2B5EF4-FFF2-40B4-BE49-F238E27FC236}">
                <a16:creationId xmlns:a16="http://schemas.microsoft.com/office/drawing/2014/main" id="{2B96FCB6-4542-9B41-89F6-EC36FBC0815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65148" y="696105"/>
            <a:ext cx="9061703" cy="5465789"/>
          </a:xfrm>
        </p:spPr>
      </p:pic>
    </p:spTree>
    <p:extLst>
      <p:ext uri="{BB962C8B-B14F-4D97-AF65-F5344CB8AC3E}">
        <p14:creationId xmlns:p14="http://schemas.microsoft.com/office/powerpoint/2010/main" val="3825063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Wound Healing: Inflammation</a:t>
            </a:r>
          </a:p>
        </p:txBody>
      </p:sp>
      <p:sp>
        <p:nvSpPr>
          <p:cNvPr id="3" name="Content Placeholder 2"/>
          <p:cNvSpPr>
            <a:spLocks noGrp="1"/>
          </p:cNvSpPr>
          <p:nvPr>
            <p:ph idx="1"/>
          </p:nvPr>
        </p:nvSpPr>
        <p:spPr/>
        <p:txBody>
          <a:bodyPr/>
          <a:lstStyle/>
          <a:p>
            <a:r>
              <a:rPr lang="en-US" sz="2400" dirty="0"/>
              <a:t>Initial Events</a:t>
            </a:r>
          </a:p>
          <a:p>
            <a:pPr lvl="1"/>
            <a:r>
              <a:rPr lang="en-US" sz="2000" dirty="0"/>
              <a:t>Coagulation factor XII is activated when in contact with foreign proteins/material</a:t>
            </a:r>
          </a:p>
          <a:p>
            <a:pPr lvl="1"/>
            <a:r>
              <a:rPr lang="en-US" sz="2000" dirty="0"/>
              <a:t>Fibrous clot forms (platelets aggregate)</a:t>
            </a:r>
          </a:p>
          <a:p>
            <a:pPr lvl="2"/>
            <a:r>
              <a:rPr lang="en-US" sz="1800" dirty="0"/>
              <a:t>Purpose </a:t>
            </a:r>
            <a:r>
              <a:rPr lang="en-US" sz="1800" dirty="0">
                <a:sym typeface="Wingdings" pitchFamily="2" charset="2"/>
              </a:rPr>
              <a:t> 1) </a:t>
            </a:r>
            <a:r>
              <a:rPr lang="en-US" sz="1800" dirty="0"/>
              <a:t>Localizes the inflammatory response, 2) prevent blood loss</a:t>
            </a:r>
          </a:p>
          <a:p>
            <a:pPr lvl="1"/>
            <a:r>
              <a:rPr lang="en-US" sz="2000" dirty="0"/>
              <a:t>Local capillaries dilate and the permeability of the vessel endothelium increases</a:t>
            </a:r>
          </a:p>
          <a:p>
            <a:pPr lvl="1"/>
            <a:r>
              <a:rPr lang="en-US" sz="2000" dirty="0"/>
              <a:t>Increased blood flow to the region, allows chemotaxis of immune cells</a:t>
            </a:r>
          </a:p>
        </p:txBody>
      </p:sp>
      <p:sp>
        <p:nvSpPr>
          <p:cNvPr id="5" name="TextBox 4">
            <a:extLst>
              <a:ext uri="{FF2B5EF4-FFF2-40B4-BE49-F238E27FC236}">
                <a16:creationId xmlns:a16="http://schemas.microsoft.com/office/drawing/2014/main" id="{2A801008-C5E0-17E0-3984-60F631253F42}"/>
              </a:ext>
            </a:extLst>
          </p:cNvPr>
          <p:cNvSpPr txBox="1"/>
          <p:nvPr/>
        </p:nvSpPr>
        <p:spPr>
          <a:xfrm>
            <a:off x="3396242" y="6438784"/>
            <a:ext cx="5094715" cy="246221"/>
          </a:xfrm>
          <a:prstGeom prst="rect">
            <a:avLst/>
          </a:prstGeom>
          <a:noFill/>
        </p:spPr>
        <p:txBody>
          <a:bodyPr wrap="square">
            <a:spAutoFit/>
          </a:bodyPr>
          <a:lstStyle/>
          <a:p>
            <a:r>
              <a:rPr lang="en-US" sz="1000" dirty="0">
                <a:solidFill>
                  <a:schemeClr val="bg1"/>
                </a:solidFill>
              </a:rPr>
              <a:t>Image source: Janeway’s Immunobiology, 9</a:t>
            </a:r>
            <a:r>
              <a:rPr lang="en-US" sz="1000" baseline="30000" dirty="0">
                <a:solidFill>
                  <a:schemeClr val="bg1"/>
                </a:solidFill>
              </a:rPr>
              <a:t>th</a:t>
            </a:r>
            <a:r>
              <a:rPr lang="en-US" sz="1000" dirty="0">
                <a:solidFill>
                  <a:schemeClr val="bg1"/>
                </a:solidFill>
              </a:rPr>
              <a:t> ed.</a:t>
            </a:r>
          </a:p>
        </p:txBody>
      </p:sp>
      <p:pic>
        <p:nvPicPr>
          <p:cNvPr id="1028" name="Picture 4" descr="o: &#10;Figure 1.7 Innate immune mechanisms establish a state of &#10;inflammation at sites of infection. Illustrated here are the &#10;events following an abrasion of the skin. Bacteria invade the &#10;underlying connective tissue and stimulate the innate immune &#10;response. ">
            <a:extLst>
              <a:ext uri="{FF2B5EF4-FFF2-40B4-BE49-F238E27FC236}">
                <a16:creationId xmlns:a16="http://schemas.microsoft.com/office/drawing/2014/main" id="{B1D58EBA-CB5E-6E22-45CA-1BE9AD18B9E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7606"/>
          <a:stretch/>
        </p:blipFill>
        <p:spPr bwMode="auto">
          <a:xfrm>
            <a:off x="2426076" y="3085901"/>
            <a:ext cx="7035046" cy="312673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EF47CF6-92C3-7819-DBA9-4AA59074381C}"/>
              </a:ext>
            </a:extLst>
          </p:cNvPr>
          <p:cNvSpPr txBox="1"/>
          <p:nvPr/>
        </p:nvSpPr>
        <p:spPr>
          <a:xfrm>
            <a:off x="6873765" y="114738"/>
            <a:ext cx="1223412" cy="369332"/>
          </a:xfrm>
          <a:prstGeom prst="rect">
            <a:avLst/>
          </a:prstGeom>
          <a:noFill/>
        </p:spPr>
        <p:txBody>
          <a:bodyPr wrap="none" rtlCol="0">
            <a:spAutoFit/>
          </a:bodyPr>
          <a:lstStyle/>
          <a:p>
            <a:r>
              <a:rPr lang="en-US" dirty="0">
                <a:solidFill>
                  <a:schemeClr val="bg1"/>
                </a:solidFill>
              </a:rPr>
              <a:t>HW2 Q1A</a:t>
            </a:r>
          </a:p>
        </p:txBody>
      </p:sp>
    </p:spTree>
    <p:extLst>
      <p:ext uri="{BB962C8B-B14F-4D97-AF65-F5344CB8AC3E}">
        <p14:creationId xmlns:p14="http://schemas.microsoft.com/office/powerpoint/2010/main" val="3094971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Wound Healing Summary</a:t>
            </a:r>
          </a:p>
        </p:txBody>
      </p:sp>
      <p:pic>
        <p:nvPicPr>
          <p:cNvPr id="3" name="Picture 2"/>
          <p:cNvPicPr>
            <a:picLocks noChangeAspect="1"/>
          </p:cNvPicPr>
          <p:nvPr/>
        </p:nvPicPr>
        <p:blipFill rotWithShape="1">
          <a:blip r:embed="rId2"/>
          <a:srcRect l="25833" t="24804" r="26667" b="11462"/>
          <a:stretch/>
        </p:blipFill>
        <p:spPr>
          <a:xfrm>
            <a:off x="1149219" y="928740"/>
            <a:ext cx="6464593" cy="4876800"/>
          </a:xfrm>
          <a:prstGeom prst="rect">
            <a:avLst/>
          </a:prstGeom>
          <a:ln>
            <a:solidFill>
              <a:srgbClr val="FFA046"/>
            </a:solidFill>
          </a:ln>
        </p:spPr>
      </p:pic>
      <p:sp>
        <p:nvSpPr>
          <p:cNvPr id="4" name="TextBox 3">
            <a:extLst>
              <a:ext uri="{FF2B5EF4-FFF2-40B4-BE49-F238E27FC236}">
                <a16:creationId xmlns:a16="http://schemas.microsoft.com/office/drawing/2014/main" id="{40B2ED1B-CC4B-B410-C3AB-53C19B33B6A3}"/>
              </a:ext>
            </a:extLst>
          </p:cNvPr>
          <p:cNvSpPr txBox="1"/>
          <p:nvPr/>
        </p:nvSpPr>
        <p:spPr>
          <a:xfrm>
            <a:off x="7818664" y="1554159"/>
            <a:ext cx="3837482" cy="1569660"/>
          </a:xfrm>
          <a:prstGeom prst="rect">
            <a:avLst/>
          </a:prstGeom>
          <a:noFill/>
        </p:spPr>
        <p:txBody>
          <a:bodyPr wrap="square" rtlCol="0">
            <a:spAutoFit/>
          </a:bodyPr>
          <a:lstStyle/>
          <a:p>
            <a:r>
              <a:rPr lang="en-US" sz="2400" b="1" dirty="0">
                <a:solidFill>
                  <a:srgbClr val="192C63"/>
                </a:solidFill>
              </a:rPr>
              <a:t>AVOID going into chronic healing, granulation tissue (fibrous capsule)</a:t>
            </a:r>
          </a:p>
        </p:txBody>
      </p:sp>
      <p:sp>
        <p:nvSpPr>
          <p:cNvPr id="6" name="TextBox 5">
            <a:extLst>
              <a:ext uri="{FF2B5EF4-FFF2-40B4-BE49-F238E27FC236}">
                <a16:creationId xmlns:a16="http://schemas.microsoft.com/office/drawing/2014/main" id="{F47AFBAC-50DA-A2E6-9411-5F82CD58FA59}"/>
              </a:ext>
            </a:extLst>
          </p:cNvPr>
          <p:cNvSpPr txBox="1"/>
          <p:nvPr/>
        </p:nvSpPr>
        <p:spPr>
          <a:xfrm>
            <a:off x="7834430" y="3388933"/>
            <a:ext cx="3837482" cy="1938992"/>
          </a:xfrm>
          <a:prstGeom prst="rect">
            <a:avLst/>
          </a:prstGeom>
          <a:noFill/>
        </p:spPr>
        <p:txBody>
          <a:bodyPr wrap="square" rtlCol="0">
            <a:spAutoFit/>
          </a:bodyPr>
          <a:lstStyle/>
          <a:p>
            <a:r>
              <a:rPr lang="en-US" sz="2400" dirty="0">
                <a:solidFill>
                  <a:srgbClr val="192C63"/>
                </a:solidFill>
              </a:rPr>
              <a:t>HW2 1b:</a:t>
            </a:r>
          </a:p>
          <a:p>
            <a:r>
              <a:rPr lang="en-US" sz="2400" dirty="0">
                <a:solidFill>
                  <a:srgbClr val="192C63"/>
                </a:solidFill>
              </a:rPr>
              <a:t>Fibrous capsules contribute to atrophy by limiting </a:t>
            </a:r>
            <a:r>
              <a:rPr lang="en-US" sz="2400" u="sng" dirty="0">
                <a:solidFill>
                  <a:schemeClr val="accent6"/>
                </a:solidFill>
              </a:rPr>
              <a:t>nutrient and blood supply</a:t>
            </a:r>
          </a:p>
        </p:txBody>
      </p:sp>
    </p:spTree>
    <p:extLst>
      <p:ext uri="{BB962C8B-B14F-4D97-AF65-F5344CB8AC3E}">
        <p14:creationId xmlns:p14="http://schemas.microsoft.com/office/powerpoint/2010/main" val="280738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Wound Healing Summary</a:t>
            </a:r>
          </a:p>
        </p:txBody>
      </p:sp>
      <p:pic>
        <p:nvPicPr>
          <p:cNvPr id="4" name="Picture 3"/>
          <p:cNvPicPr>
            <a:picLocks noChangeAspect="1"/>
          </p:cNvPicPr>
          <p:nvPr/>
        </p:nvPicPr>
        <p:blipFill rotWithShape="1">
          <a:blip r:embed="rId2"/>
          <a:srcRect l="22500" t="29249" r="22500" b="9981"/>
          <a:stretch/>
        </p:blipFill>
        <p:spPr>
          <a:xfrm>
            <a:off x="2477429" y="803224"/>
            <a:ext cx="7237141" cy="4495801"/>
          </a:xfrm>
          <a:prstGeom prst="rect">
            <a:avLst/>
          </a:prstGeom>
          <a:ln>
            <a:solidFill>
              <a:srgbClr val="FFA046"/>
            </a:solidFill>
          </a:ln>
        </p:spPr>
      </p:pic>
      <p:sp>
        <p:nvSpPr>
          <p:cNvPr id="3" name="TextBox 2">
            <a:extLst>
              <a:ext uri="{FF2B5EF4-FFF2-40B4-BE49-F238E27FC236}">
                <a16:creationId xmlns:a16="http://schemas.microsoft.com/office/drawing/2014/main" id="{68D2037E-9B46-8051-7870-51319EB62B2E}"/>
              </a:ext>
            </a:extLst>
          </p:cNvPr>
          <p:cNvSpPr txBox="1"/>
          <p:nvPr/>
        </p:nvSpPr>
        <p:spPr>
          <a:xfrm>
            <a:off x="2042714" y="5358985"/>
            <a:ext cx="9154938" cy="830997"/>
          </a:xfrm>
          <a:prstGeom prst="rect">
            <a:avLst/>
          </a:prstGeom>
          <a:noFill/>
        </p:spPr>
        <p:txBody>
          <a:bodyPr wrap="square" rtlCol="0">
            <a:spAutoFit/>
          </a:bodyPr>
          <a:lstStyle/>
          <a:p>
            <a:r>
              <a:rPr lang="en-US" sz="2400" b="1" dirty="0">
                <a:solidFill>
                  <a:srgbClr val="192C63"/>
                </a:solidFill>
              </a:rPr>
              <a:t>Fibrous encapsulation (end of inflammation response):</a:t>
            </a:r>
          </a:p>
          <a:p>
            <a:r>
              <a:rPr lang="en-US" sz="2400" b="1" dirty="0">
                <a:solidFill>
                  <a:srgbClr val="192C63"/>
                </a:solidFill>
              </a:rPr>
              <a:t>dense, acellular, avascular collagen network</a:t>
            </a:r>
          </a:p>
        </p:txBody>
      </p:sp>
    </p:spTree>
    <p:extLst>
      <p:ext uri="{BB962C8B-B14F-4D97-AF65-F5344CB8AC3E}">
        <p14:creationId xmlns:p14="http://schemas.microsoft.com/office/powerpoint/2010/main" val="4241533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Biomaterials</a:t>
            </a:r>
          </a:p>
        </p:txBody>
      </p:sp>
      <p:sp>
        <p:nvSpPr>
          <p:cNvPr id="3" name="Content Placeholder 2"/>
          <p:cNvSpPr>
            <a:spLocks noGrp="1"/>
          </p:cNvSpPr>
          <p:nvPr>
            <p:ph idx="1"/>
          </p:nvPr>
        </p:nvSpPr>
        <p:spPr/>
        <p:txBody>
          <a:bodyPr/>
          <a:lstStyle/>
          <a:p>
            <a:r>
              <a:rPr lang="en-US" sz="2700" dirty="0"/>
              <a:t>Metals</a:t>
            </a:r>
          </a:p>
          <a:p>
            <a:r>
              <a:rPr lang="en-US" sz="2700" dirty="0"/>
              <a:t>Polymers</a:t>
            </a:r>
          </a:p>
          <a:p>
            <a:r>
              <a:rPr lang="en-US" sz="2700" dirty="0"/>
              <a:t>Ceramics</a:t>
            </a:r>
          </a:p>
          <a:p>
            <a:r>
              <a:rPr lang="en-US" sz="2700" dirty="0"/>
              <a:t>Glasses</a:t>
            </a:r>
          </a:p>
          <a:p>
            <a:r>
              <a:rPr lang="en-US" sz="2700" dirty="0"/>
              <a:t>Natural materials</a:t>
            </a:r>
          </a:p>
          <a:p>
            <a:r>
              <a:rPr lang="en-US" sz="2700" dirty="0"/>
              <a:t>Composites</a:t>
            </a:r>
          </a:p>
        </p:txBody>
      </p:sp>
      <p:sp>
        <p:nvSpPr>
          <p:cNvPr id="8" name="Content Placeholder 2"/>
          <p:cNvSpPr txBox="1">
            <a:spLocks/>
          </p:cNvSpPr>
          <p:nvPr/>
        </p:nvSpPr>
        <p:spPr bwMode="auto">
          <a:xfrm>
            <a:off x="4228454" y="1186912"/>
            <a:ext cx="6870470" cy="24685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457200" lvl="1" indent="0">
              <a:buNone/>
            </a:pPr>
            <a:r>
              <a:rPr lang="en-US" sz="2700" kern="0" dirty="0">
                <a:solidFill>
                  <a:srgbClr val="FFA046"/>
                </a:solidFill>
                <a:effectLst/>
              </a:rPr>
              <a:t>Things to know </a:t>
            </a:r>
            <a:r>
              <a:rPr lang="en-US" sz="2700" kern="0" dirty="0">
                <a:solidFill>
                  <a:srgbClr val="FFA046"/>
                </a:solidFill>
                <a:effectLst/>
                <a:sym typeface="Wingdings" pitchFamily="2" charset="2"/>
              </a:rPr>
              <a:t> </a:t>
            </a:r>
          </a:p>
          <a:p>
            <a:pPr lvl="1"/>
            <a:r>
              <a:rPr lang="en-US" sz="2700" kern="0" dirty="0">
                <a:solidFill>
                  <a:srgbClr val="FFA046"/>
                </a:solidFill>
                <a:effectLst/>
                <a:sym typeface="Wingdings" pitchFamily="2" charset="2"/>
              </a:rPr>
              <a:t>W</a:t>
            </a:r>
            <a:r>
              <a:rPr lang="en-US" sz="2700" kern="0" dirty="0">
                <a:solidFill>
                  <a:srgbClr val="FFA046"/>
                </a:solidFill>
                <a:effectLst/>
              </a:rPr>
              <a:t>hen it is appropriate to select which type</a:t>
            </a:r>
          </a:p>
          <a:p>
            <a:pPr lvl="1"/>
            <a:r>
              <a:rPr lang="en-US" sz="2700" kern="0" dirty="0">
                <a:solidFill>
                  <a:srgbClr val="FFA046"/>
                </a:solidFill>
                <a:effectLst/>
              </a:rPr>
              <a:t>An example for each</a:t>
            </a:r>
          </a:p>
          <a:p>
            <a:pPr lvl="1"/>
            <a:r>
              <a:rPr lang="en-US" sz="2700" kern="0" dirty="0">
                <a:solidFill>
                  <a:srgbClr val="FFA046"/>
                </a:solidFill>
                <a:effectLst/>
              </a:rPr>
              <a:t>Advantages &amp; Disadvantages</a:t>
            </a:r>
          </a:p>
        </p:txBody>
      </p:sp>
      <p:sp>
        <p:nvSpPr>
          <p:cNvPr id="4" name="Right Brace 3">
            <a:extLst>
              <a:ext uri="{FF2B5EF4-FFF2-40B4-BE49-F238E27FC236}">
                <a16:creationId xmlns:a16="http://schemas.microsoft.com/office/drawing/2014/main" id="{730E5655-3E41-9C0D-03E7-5DD39C3B571A}"/>
              </a:ext>
            </a:extLst>
          </p:cNvPr>
          <p:cNvSpPr/>
          <p:nvPr/>
        </p:nvSpPr>
        <p:spPr>
          <a:xfrm>
            <a:off x="3440624" y="907645"/>
            <a:ext cx="787830" cy="2982430"/>
          </a:xfrm>
          <a:prstGeom prst="rightBrace">
            <a:avLst>
              <a:gd name="adj1" fmla="val 22894"/>
              <a:gd name="adj2" fmla="val 48526"/>
            </a:avLst>
          </a:prstGeom>
          <a:ln>
            <a:solidFill>
              <a:srgbClr val="192C63"/>
            </a:solidFill>
          </a:ln>
          <a:effectLst/>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84152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solidFill>
                  <a:schemeClr val="accent6"/>
                </a:solidFill>
              </a:rPr>
              <a:t>Potential exam questions</a:t>
            </a:r>
          </a:p>
          <a:p>
            <a:pPr marL="457200" indent="-457200">
              <a:buFont typeface="+mj-lt"/>
              <a:buAutoNum type="arabicPeriod"/>
            </a:pPr>
            <a:r>
              <a:rPr lang="en-US" dirty="0">
                <a:solidFill>
                  <a:srgbClr val="192C63"/>
                </a:solidFill>
              </a:rPr>
              <a:t>L1 – Introduction to Biomaterials</a:t>
            </a:r>
          </a:p>
          <a:p>
            <a:pPr marL="457200" indent="-457200">
              <a:buFont typeface="+mj-lt"/>
              <a:buAutoNum type="arabicPeriod"/>
            </a:pPr>
            <a:r>
              <a:rPr lang="en-US" dirty="0">
                <a:solidFill>
                  <a:srgbClr val="192C63"/>
                </a:solidFill>
              </a:rPr>
              <a:t>L2 – Biocompatibility</a:t>
            </a:r>
          </a:p>
          <a:p>
            <a:pPr marL="457200" indent="-457200">
              <a:buFont typeface="+mj-lt"/>
              <a:buAutoNum type="arabicPeriod"/>
            </a:pPr>
            <a:r>
              <a:rPr lang="en-US" dirty="0">
                <a:solidFill>
                  <a:srgbClr val="192C63"/>
                </a:solidFill>
              </a:rPr>
              <a:t>L3 – Metals</a:t>
            </a:r>
          </a:p>
          <a:p>
            <a:pPr marL="457200" indent="-457200">
              <a:buFont typeface="+mj-lt"/>
              <a:buAutoNum type="arabicPeriod"/>
            </a:pPr>
            <a:r>
              <a:rPr lang="en-US" dirty="0">
                <a:solidFill>
                  <a:srgbClr val="192C63"/>
                </a:solidFill>
              </a:rPr>
              <a:t>L4 – Metals + Ceramics</a:t>
            </a:r>
          </a:p>
          <a:p>
            <a:pPr marL="457200" indent="-457200">
              <a:buFont typeface="+mj-lt"/>
              <a:buAutoNum type="arabicPeriod"/>
            </a:pPr>
            <a:r>
              <a:rPr lang="en-US" dirty="0">
                <a:solidFill>
                  <a:srgbClr val="192C63"/>
                </a:solidFill>
              </a:rPr>
              <a:t>L5 – Polymers</a:t>
            </a:r>
          </a:p>
        </p:txBody>
      </p:sp>
    </p:spTree>
    <p:extLst>
      <p:ext uri="{BB962C8B-B14F-4D97-AF65-F5344CB8AC3E}">
        <p14:creationId xmlns:p14="http://schemas.microsoft.com/office/powerpoint/2010/main" val="27998626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Structure-Property Relationships</a:t>
            </a:r>
          </a:p>
        </p:txBody>
      </p:sp>
      <p:sp>
        <p:nvSpPr>
          <p:cNvPr id="3" name="Content Placeholder 2"/>
          <p:cNvSpPr>
            <a:spLocks noGrp="1"/>
          </p:cNvSpPr>
          <p:nvPr>
            <p:ph idx="1"/>
          </p:nvPr>
        </p:nvSpPr>
        <p:spPr>
          <a:xfrm>
            <a:off x="2667001" y="2999066"/>
            <a:ext cx="3124199" cy="1354667"/>
          </a:xfrm>
        </p:spPr>
        <p:txBody>
          <a:bodyPr/>
          <a:lstStyle/>
          <a:p>
            <a:pPr marL="0" indent="0">
              <a:buNone/>
            </a:pPr>
            <a:r>
              <a:rPr lang="en-US" sz="2400" b="1" dirty="0"/>
              <a:t>DeBeers Diamond</a:t>
            </a:r>
          </a:p>
          <a:p>
            <a:pPr marL="0" indent="0">
              <a:buNone/>
            </a:pPr>
            <a:r>
              <a:rPr lang="en-US" sz="2400" b="1" dirty="0"/>
              <a:t>428.5 Carats</a:t>
            </a:r>
          </a:p>
          <a:p>
            <a:pPr marL="0" indent="0">
              <a:buNone/>
            </a:pPr>
            <a:r>
              <a:rPr lang="en-US" sz="2400" dirty="0">
                <a:solidFill>
                  <a:srgbClr val="FFA046"/>
                </a:solidFill>
              </a:rPr>
              <a:t>100% C</a:t>
            </a:r>
          </a:p>
        </p:txBody>
      </p:sp>
      <p:pic>
        <p:nvPicPr>
          <p:cNvPr id="5" name="Picture 4"/>
          <p:cNvPicPr>
            <a:picLocks noChangeAspect="1"/>
          </p:cNvPicPr>
          <p:nvPr/>
        </p:nvPicPr>
        <p:blipFill rotWithShape="1">
          <a:blip r:embed="rId3"/>
          <a:srcRect r="6880" b="12523"/>
          <a:stretch/>
        </p:blipFill>
        <p:spPr>
          <a:xfrm>
            <a:off x="3492500" y="1000932"/>
            <a:ext cx="1540042" cy="1828800"/>
          </a:xfrm>
          <a:prstGeom prst="rect">
            <a:avLst/>
          </a:prstGeom>
          <a:ln>
            <a:solidFill>
              <a:srgbClr val="FFA046"/>
            </a:solidFill>
          </a:ln>
        </p:spPr>
      </p:pic>
      <p:pic>
        <p:nvPicPr>
          <p:cNvPr id="6" name="Picture 5"/>
          <p:cNvPicPr>
            <a:picLocks noChangeAspect="1"/>
          </p:cNvPicPr>
          <p:nvPr/>
        </p:nvPicPr>
        <p:blipFill>
          <a:blip r:embed="rId4"/>
          <a:stretch>
            <a:fillRect/>
          </a:stretch>
        </p:blipFill>
        <p:spPr>
          <a:xfrm>
            <a:off x="6629400" y="1000932"/>
            <a:ext cx="1518824" cy="1828800"/>
          </a:xfrm>
          <a:prstGeom prst="rect">
            <a:avLst/>
          </a:prstGeom>
          <a:ln>
            <a:solidFill>
              <a:srgbClr val="FFA046"/>
            </a:solidFill>
          </a:ln>
        </p:spPr>
      </p:pic>
      <p:sp>
        <p:nvSpPr>
          <p:cNvPr id="7" name="Content Placeholder 2"/>
          <p:cNvSpPr txBox="1">
            <a:spLocks/>
          </p:cNvSpPr>
          <p:nvPr/>
        </p:nvSpPr>
        <p:spPr bwMode="auto">
          <a:xfrm>
            <a:off x="5943600" y="2999066"/>
            <a:ext cx="3469688" cy="135466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solidFill>
                  <a:srgbClr val="192C63"/>
                </a:solidFill>
                <a:effectLst/>
              </a:rPr>
              <a:t>Graphite Pencil Lead</a:t>
            </a:r>
          </a:p>
          <a:p>
            <a:pPr marL="0" indent="0">
              <a:buNone/>
            </a:pPr>
            <a:r>
              <a:rPr lang="en-US" sz="2400" kern="0" dirty="0">
                <a:solidFill>
                  <a:srgbClr val="FFA046"/>
                </a:solidFill>
                <a:effectLst/>
              </a:rPr>
              <a:t>100% C</a:t>
            </a:r>
          </a:p>
        </p:txBody>
      </p:sp>
      <p:sp>
        <p:nvSpPr>
          <p:cNvPr id="10" name="Content Placeholder 2"/>
          <p:cNvSpPr txBox="1">
            <a:spLocks/>
          </p:cNvSpPr>
          <p:nvPr/>
        </p:nvSpPr>
        <p:spPr bwMode="auto">
          <a:xfrm>
            <a:off x="991892" y="4948122"/>
            <a:ext cx="10316703" cy="1185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r>
              <a:rPr lang="en-US" sz="2000" kern="0" dirty="0">
                <a:solidFill>
                  <a:srgbClr val="FFA046"/>
                </a:solidFill>
                <a:effectLst/>
              </a:rPr>
              <a:t>Crystal Structure – </a:t>
            </a:r>
            <a:r>
              <a:rPr lang="en-US" sz="2000" kern="0" dirty="0">
                <a:solidFill>
                  <a:srgbClr val="192C63"/>
                </a:solidFill>
                <a:effectLst/>
              </a:rPr>
              <a:t>Diamond’s crystal lattice is more organized, more tightly packed than graphite’s</a:t>
            </a:r>
          </a:p>
          <a:p>
            <a:r>
              <a:rPr lang="en-US" sz="2000" kern="0" dirty="0">
                <a:solidFill>
                  <a:srgbClr val="FFA046"/>
                </a:solidFill>
                <a:effectLst/>
              </a:rPr>
              <a:t>Bond type </a:t>
            </a:r>
            <a:r>
              <a:rPr lang="en-US" sz="2000" kern="0" dirty="0">
                <a:solidFill>
                  <a:srgbClr val="192C63"/>
                </a:solidFill>
                <a:effectLst/>
              </a:rPr>
              <a:t>determines material properties</a:t>
            </a:r>
          </a:p>
        </p:txBody>
      </p:sp>
      <p:sp>
        <p:nvSpPr>
          <p:cNvPr id="4" name="TextBox 3">
            <a:extLst>
              <a:ext uri="{FF2B5EF4-FFF2-40B4-BE49-F238E27FC236}">
                <a16:creationId xmlns:a16="http://schemas.microsoft.com/office/drawing/2014/main" id="{FAFC3E70-DE01-7BB5-4081-240FDBC063A3}"/>
              </a:ext>
            </a:extLst>
          </p:cNvPr>
          <p:cNvSpPr txBox="1"/>
          <p:nvPr/>
        </p:nvSpPr>
        <p:spPr>
          <a:xfrm>
            <a:off x="883404" y="4521776"/>
            <a:ext cx="10818987" cy="461665"/>
          </a:xfrm>
          <a:prstGeom prst="rect">
            <a:avLst/>
          </a:prstGeom>
          <a:noFill/>
        </p:spPr>
        <p:txBody>
          <a:bodyPr wrap="none" rtlCol="0">
            <a:spAutoFit/>
          </a:bodyPr>
          <a:lstStyle/>
          <a:p>
            <a:r>
              <a:rPr lang="en-US" sz="2400" b="1" dirty="0">
                <a:solidFill>
                  <a:srgbClr val="192C63"/>
                </a:solidFill>
              </a:rPr>
              <a:t>Same material composition – What causes the differences in properties?</a:t>
            </a:r>
          </a:p>
        </p:txBody>
      </p:sp>
    </p:spTree>
    <p:extLst>
      <p:ext uri="{BB962C8B-B14F-4D97-AF65-F5344CB8AC3E}">
        <p14:creationId xmlns:p14="http://schemas.microsoft.com/office/powerpoint/2010/main" val="154626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Interatomic Bonding</a:t>
            </a:r>
          </a:p>
        </p:txBody>
      </p:sp>
      <p:sp>
        <p:nvSpPr>
          <p:cNvPr id="3" name="Content Placeholder 2"/>
          <p:cNvSpPr>
            <a:spLocks noGrp="1"/>
          </p:cNvSpPr>
          <p:nvPr>
            <p:ph idx="1"/>
          </p:nvPr>
        </p:nvSpPr>
        <p:spPr>
          <a:xfrm>
            <a:off x="361626" y="4615168"/>
            <a:ext cx="11468746" cy="1398174"/>
          </a:xfrm>
        </p:spPr>
        <p:txBody>
          <a:bodyPr/>
          <a:lstStyle/>
          <a:p>
            <a:r>
              <a:rPr lang="en-US" sz="2400" dirty="0">
                <a:solidFill>
                  <a:srgbClr val="FFA046"/>
                </a:solidFill>
              </a:rPr>
              <a:t>Metal</a:t>
            </a:r>
            <a:r>
              <a:rPr lang="en-US" sz="2400" dirty="0"/>
              <a:t> – metallic bonding, non-directional</a:t>
            </a:r>
          </a:p>
          <a:p>
            <a:r>
              <a:rPr lang="en-US" sz="2400" dirty="0">
                <a:solidFill>
                  <a:srgbClr val="FFA046"/>
                </a:solidFill>
              </a:rPr>
              <a:t>Ceramic</a:t>
            </a:r>
            <a:r>
              <a:rPr lang="en-US" sz="2400" dirty="0"/>
              <a:t> – </a:t>
            </a:r>
            <a:r>
              <a:rPr lang="en-US" sz="2400" u="sng" dirty="0"/>
              <a:t>ionic</a:t>
            </a:r>
            <a:r>
              <a:rPr lang="en-US" sz="2400" dirty="0"/>
              <a:t> or covalent bonding</a:t>
            </a:r>
          </a:p>
          <a:p>
            <a:r>
              <a:rPr lang="en-US" sz="2400" dirty="0">
                <a:solidFill>
                  <a:srgbClr val="FFA046"/>
                </a:solidFill>
              </a:rPr>
              <a:t>Polymer</a:t>
            </a:r>
            <a:r>
              <a:rPr lang="en-US" sz="2400" dirty="0"/>
              <a:t> – covalent bonding, secondary bonding, directional</a:t>
            </a:r>
          </a:p>
        </p:txBody>
      </p:sp>
      <p:pic>
        <p:nvPicPr>
          <p:cNvPr id="5" name="Picture 2" descr="https://media1.britannica.com/eb-media/72/105672-004-B9FFCBD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424" y="998537"/>
            <a:ext cx="4219575" cy="3309471"/>
          </a:xfrm>
          <a:prstGeom prst="rect">
            <a:avLst/>
          </a:prstGeom>
          <a:noFill/>
          <a:ln>
            <a:solidFill>
              <a:srgbClr val="FFA046"/>
            </a:solidFill>
          </a:ln>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EB596CDF-D3B9-AC47-BA31-5062F5A8F1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7982" y="998537"/>
            <a:ext cx="4219575" cy="3216904"/>
          </a:xfrm>
          <a:prstGeom prst="rect">
            <a:avLst/>
          </a:prstGeom>
        </p:spPr>
      </p:pic>
    </p:spTree>
    <p:extLst>
      <p:ext uri="{BB962C8B-B14F-4D97-AF65-F5344CB8AC3E}">
        <p14:creationId xmlns:p14="http://schemas.microsoft.com/office/powerpoint/2010/main" val="931948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Interatomic Bonds</a:t>
            </a:r>
          </a:p>
        </p:txBody>
      </p:sp>
      <p:sp>
        <p:nvSpPr>
          <p:cNvPr id="3" name="Content Placeholder 2"/>
          <p:cNvSpPr>
            <a:spLocks noGrp="1"/>
          </p:cNvSpPr>
          <p:nvPr>
            <p:ph idx="1"/>
          </p:nvPr>
        </p:nvSpPr>
        <p:spPr/>
        <p:txBody>
          <a:bodyPr/>
          <a:lstStyle/>
          <a:p>
            <a:pPr marL="0" indent="0">
              <a:buNone/>
            </a:pPr>
            <a:r>
              <a:rPr lang="en-US" sz="2800" dirty="0"/>
              <a:t>Driving force for bond formation: </a:t>
            </a:r>
            <a:r>
              <a:rPr lang="en-US" sz="2800" u="sng" dirty="0">
                <a:solidFill>
                  <a:srgbClr val="FFA046"/>
                </a:solidFill>
              </a:rPr>
              <a:t>lower energy state</a:t>
            </a:r>
          </a:p>
          <a:p>
            <a:r>
              <a:rPr lang="en-US" sz="2800" dirty="0"/>
              <a:t>Primary</a:t>
            </a:r>
          </a:p>
          <a:p>
            <a:pPr lvl="1"/>
            <a:r>
              <a:rPr lang="en-US" dirty="0"/>
              <a:t>Ionic (600-1500 kJ/</a:t>
            </a:r>
            <a:r>
              <a:rPr lang="en-US" dirty="0" err="1"/>
              <a:t>mol</a:t>
            </a:r>
            <a:r>
              <a:rPr lang="en-US" dirty="0"/>
              <a:t>) </a:t>
            </a:r>
            <a:r>
              <a:rPr lang="en-US" dirty="0">
                <a:sym typeface="Wingdings" panose="05000000000000000000" pitchFamily="2" charset="2"/>
              </a:rPr>
              <a:t> </a:t>
            </a:r>
            <a:r>
              <a:rPr lang="en-US" u="sng" dirty="0">
                <a:sym typeface="Wingdings" panose="05000000000000000000" pitchFamily="2" charset="2"/>
              </a:rPr>
              <a:t>Non-directional</a:t>
            </a:r>
            <a:endParaRPr lang="en-US" u="sng" dirty="0"/>
          </a:p>
          <a:p>
            <a:pPr lvl="1"/>
            <a:r>
              <a:rPr lang="en-US" dirty="0"/>
              <a:t>Covalent (50-200 kJ/</a:t>
            </a:r>
            <a:r>
              <a:rPr lang="en-US" dirty="0" err="1"/>
              <a:t>mol</a:t>
            </a:r>
            <a:r>
              <a:rPr lang="en-US" dirty="0"/>
              <a:t>) </a:t>
            </a:r>
            <a:r>
              <a:rPr lang="en-US" dirty="0">
                <a:sym typeface="Wingdings" panose="05000000000000000000" pitchFamily="2" charset="2"/>
              </a:rPr>
              <a:t> </a:t>
            </a:r>
            <a:r>
              <a:rPr lang="en-US" u="sng" dirty="0">
                <a:sym typeface="Wingdings" panose="05000000000000000000" pitchFamily="2" charset="2"/>
              </a:rPr>
              <a:t>Directional</a:t>
            </a:r>
            <a:endParaRPr lang="en-US" u="sng" dirty="0"/>
          </a:p>
          <a:p>
            <a:pPr lvl="1"/>
            <a:r>
              <a:rPr lang="en-US" dirty="0"/>
              <a:t>Metallic (68-850 kJ/</a:t>
            </a:r>
            <a:r>
              <a:rPr lang="en-US" dirty="0" err="1"/>
              <a:t>mol</a:t>
            </a:r>
            <a:r>
              <a:rPr lang="en-US" dirty="0"/>
              <a:t>) </a:t>
            </a:r>
            <a:r>
              <a:rPr lang="en-US" dirty="0">
                <a:sym typeface="Wingdings" panose="05000000000000000000" pitchFamily="2" charset="2"/>
              </a:rPr>
              <a:t> </a:t>
            </a:r>
            <a:r>
              <a:rPr lang="en-US" u="sng" dirty="0">
                <a:sym typeface="Wingdings" panose="05000000000000000000" pitchFamily="2" charset="2"/>
              </a:rPr>
              <a:t>Non-directional</a:t>
            </a:r>
            <a:endParaRPr lang="en-US" u="sng" dirty="0"/>
          </a:p>
          <a:p>
            <a:r>
              <a:rPr lang="en-US" sz="2800" dirty="0"/>
              <a:t>Secondary</a:t>
            </a:r>
          </a:p>
          <a:p>
            <a:pPr lvl="1"/>
            <a:r>
              <a:rPr lang="en-US" dirty="0"/>
              <a:t>Van der Waals (~20 kJ/</a:t>
            </a:r>
            <a:r>
              <a:rPr lang="en-US" dirty="0" err="1"/>
              <a:t>mol</a:t>
            </a:r>
            <a:r>
              <a:rPr lang="en-US" dirty="0"/>
              <a:t>)</a:t>
            </a:r>
          </a:p>
          <a:p>
            <a:pPr lvl="1"/>
            <a:r>
              <a:rPr lang="en-US" dirty="0"/>
              <a:t>Hydrogen bonding (51 kJ/</a:t>
            </a:r>
            <a:r>
              <a:rPr lang="en-US" dirty="0" err="1"/>
              <a:t>mol</a:t>
            </a:r>
            <a:r>
              <a:rPr lang="en-US" dirty="0"/>
              <a:t>)</a:t>
            </a:r>
          </a:p>
        </p:txBody>
      </p:sp>
    </p:spTree>
    <p:extLst>
      <p:ext uri="{BB962C8B-B14F-4D97-AF65-F5344CB8AC3E}">
        <p14:creationId xmlns:p14="http://schemas.microsoft.com/office/powerpoint/2010/main" val="215394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Property Charts </a:t>
            </a:r>
            <a:r>
              <a:rPr lang="en-US" dirty="0">
                <a:sym typeface="Wingdings" panose="05000000000000000000" pitchFamily="2" charset="2"/>
              </a:rPr>
              <a:t> Study Sheet</a:t>
            </a:r>
            <a:endParaRPr lang="en-US" dirty="0"/>
          </a:p>
        </p:txBody>
      </p:sp>
      <p:pic>
        <p:nvPicPr>
          <p:cNvPr id="4" name="Picture 3"/>
          <p:cNvPicPr>
            <a:picLocks noChangeAspect="1"/>
          </p:cNvPicPr>
          <p:nvPr/>
        </p:nvPicPr>
        <p:blipFill rotWithShape="1">
          <a:blip r:embed="rId3"/>
          <a:srcRect l="21667" t="17391" r="23333" b="8498"/>
          <a:stretch/>
        </p:blipFill>
        <p:spPr>
          <a:xfrm>
            <a:off x="2474976" y="685800"/>
            <a:ext cx="7242048" cy="5486400"/>
          </a:xfrm>
          <a:prstGeom prst="rect">
            <a:avLst/>
          </a:prstGeom>
          <a:ln>
            <a:solidFill>
              <a:srgbClr val="FFA046"/>
            </a:solidFill>
          </a:ln>
        </p:spPr>
      </p:pic>
    </p:spTree>
    <p:extLst>
      <p:ext uri="{BB962C8B-B14F-4D97-AF65-F5344CB8AC3E}">
        <p14:creationId xmlns:p14="http://schemas.microsoft.com/office/powerpoint/2010/main" val="3097785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dirty="0"/>
              <a:t>Surface vs. Bulk Properties</a:t>
            </a:r>
          </a:p>
        </p:txBody>
      </p:sp>
      <p:sp>
        <p:nvSpPr>
          <p:cNvPr id="3" name="Content Placeholder 2"/>
          <p:cNvSpPr>
            <a:spLocks noGrp="1"/>
          </p:cNvSpPr>
          <p:nvPr>
            <p:ph idx="1"/>
          </p:nvPr>
        </p:nvSpPr>
        <p:spPr/>
        <p:txBody>
          <a:bodyPr/>
          <a:lstStyle/>
          <a:p>
            <a:r>
              <a:rPr lang="en-US" sz="2300" dirty="0"/>
              <a:t>Surface Properties</a:t>
            </a:r>
          </a:p>
          <a:p>
            <a:pPr lvl="1"/>
            <a:r>
              <a:rPr lang="en-US" sz="2300" dirty="0"/>
              <a:t>Electrolyte-material interactions</a:t>
            </a:r>
          </a:p>
          <a:p>
            <a:pPr lvl="2"/>
            <a:r>
              <a:rPr lang="en-US" sz="2300" dirty="0"/>
              <a:t>CORROSION</a:t>
            </a:r>
          </a:p>
          <a:p>
            <a:pPr lvl="1"/>
            <a:r>
              <a:rPr lang="en-US" sz="2300" dirty="0"/>
              <a:t>Cell-material interactions</a:t>
            </a:r>
          </a:p>
          <a:p>
            <a:pPr lvl="2"/>
            <a:r>
              <a:rPr lang="en-US" sz="2300" dirty="0"/>
              <a:t>Determined by surface texture</a:t>
            </a:r>
          </a:p>
          <a:p>
            <a:pPr lvl="1"/>
            <a:r>
              <a:rPr lang="en-US" sz="2300" dirty="0"/>
              <a:t>Protein adhesion and conformation</a:t>
            </a:r>
          </a:p>
          <a:p>
            <a:pPr lvl="2"/>
            <a:r>
              <a:rPr lang="en-US" sz="2300" dirty="0"/>
              <a:t>Race to the surface, want a non-fouling surface to prevent implant rejection</a:t>
            </a:r>
          </a:p>
          <a:p>
            <a:r>
              <a:rPr lang="en-US" sz="2300" dirty="0"/>
              <a:t>Bulk Properties</a:t>
            </a:r>
          </a:p>
          <a:p>
            <a:pPr lvl="1"/>
            <a:r>
              <a:rPr lang="en-US" sz="2300" dirty="0"/>
              <a:t>Mechanical, electrical, and optical</a:t>
            </a:r>
          </a:p>
          <a:p>
            <a:pPr marL="0" indent="0">
              <a:buNone/>
            </a:pPr>
            <a:r>
              <a:rPr lang="en-US" sz="2300" dirty="0">
                <a:solidFill>
                  <a:srgbClr val="FFA046"/>
                </a:solidFill>
              </a:rPr>
              <a:t>Why do surface properties differ from bulk?</a:t>
            </a:r>
          </a:p>
        </p:txBody>
      </p:sp>
      <p:sp>
        <p:nvSpPr>
          <p:cNvPr id="4" name="Content Placeholder 2"/>
          <p:cNvSpPr txBox="1">
            <a:spLocks/>
          </p:cNvSpPr>
          <p:nvPr/>
        </p:nvSpPr>
        <p:spPr bwMode="auto">
          <a:xfrm>
            <a:off x="2209800" y="5275676"/>
            <a:ext cx="7772400" cy="876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300" kern="0" dirty="0">
                <a:solidFill>
                  <a:srgbClr val="192C63"/>
                </a:solidFill>
                <a:effectLst/>
              </a:rPr>
              <a:t>Atoms in bulk are </a:t>
            </a:r>
            <a:r>
              <a:rPr lang="en-US" sz="2300" kern="0" dirty="0">
                <a:solidFill>
                  <a:srgbClr val="FFA046"/>
                </a:solidFill>
                <a:effectLst/>
              </a:rPr>
              <a:t>bound to surrounding unit cells</a:t>
            </a:r>
            <a:r>
              <a:rPr lang="en-US" sz="2300" kern="0" dirty="0">
                <a:effectLst/>
              </a:rPr>
              <a:t>, </a:t>
            </a:r>
            <a:r>
              <a:rPr lang="en-US" sz="2300" kern="0" dirty="0">
                <a:solidFill>
                  <a:srgbClr val="192C63"/>
                </a:solidFill>
                <a:effectLst/>
              </a:rPr>
              <a:t>surface atoms are more reactive</a:t>
            </a:r>
          </a:p>
        </p:txBody>
      </p:sp>
    </p:spTree>
    <p:extLst>
      <p:ext uri="{BB962C8B-B14F-4D97-AF65-F5344CB8AC3E}">
        <p14:creationId xmlns:p14="http://schemas.microsoft.com/office/powerpoint/2010/main" val="263187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Lecture Summary</a:t>
            </a:r>
          </a:p>
        </p:txBody>
      </p:sp>
      <p:pic>
        <p:nvPicPr>
          <p:cNvPr id="4" name="Picture 3"/>
          <p:cNvPicPr>
            <a:picLocks noChangeAspect="1"/>
          </p:cNvPicPr>
          <p:nvPr/>
        </p:nvPicPr>
        <p:blipFill rotWithShape="1">
          <a:blip r:embed="rId2"/>
          <a:srcRect l="21667" t="17390" r="22500" b="8499"/>
          <a:stretch/>
        </p:blipFill>
        <p:spPr>
          <a:xfrm>
            <a:off x="2726436" y="914400"/>
            <a:ext cx="6739127" cy="5029200"/>
          </a:xfrm>
          <a:prstGeom prst="rect">
            <a:avLst/>
          </a:prstGeom>
          <a:ln>
            <a:solidFill>
              <a:srgbClr val="FFA046"/>
            </a:solidFill>
          </a:ln>
        </p:spPr>
      </p:pic>
    </p:spTree>
    <p:extLst>
      <p:ext uri="{BB962C8B-B14F-4D97-AF65-F5344CB8AC3E}">
        <p14:creationId xmlns:p14="http://schemas.microsoft.com/office/powerpoint/2010/main" val="42893586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solidFill>
                  <a:srgbClr val="192C63"/>
                </a:solidFill>
              </a:rPr>
              <a:t>Potential exam questions</a:t>
            </a:r>
          </a:p>
          <a:p>
            <a:pPr marL="457200" indent="-457200">
              <a:buFont typeface="+mj-lt"/>
              <a:buAutoNum type="arabicPeriod"/>
            </a:pPr>
            <a:r>
              <a:rPr lang="en-US" dirty="0">
                <a:solidFill>
                  <a:srgbClr val="192C63"/>
                </a:solidFill>
              </a:rPr>
              <a:t>L1 – Introduction to Biomaterials</a:t>
            </a:r>
          </a:p>
          <a:p>
            <a:pPr marL="457200" indent="-457200">
              <a:buFont typeface="+mj-lt"/>
              <a:buAutoNum type="arabicPeriod"/>
            </a:pPr>
            <a:r>
              <a:rPr lang="en-US" dirty="0">
                <a:solidFill>
                  <a:srgbClr val="192C63"/>
                </a:solidFill>
              </a:rPr>
              <a:t>L2 – Biocompatibility</a:t>
            </a:r>
          </a:p>
          <a:p>
            <a:pPr marL="457200" indent="-457200">
              <a:buFont typeface="+mj-lt"/>
              <a:buAutoNum type="arabicPeriod"/>
            </a:pPr>
            <a:r>
              <a:rPr lang="en-US" dirty="0">
                <a:solidFill>
                  <a:schemeClr val="accent6"/>
                </a:solidFill>
              </a:rPr>
              <a:t>L3 – Metals</a:t>
            </a:r>
          </a:p>
          <a:p>
            <a:pPr marL="457200" indent="-457200">
              <a:buFont typeface="+mj-lt"/>
              <a:buAutoNum type="arabicPeriod"/>
            </a:pPr>
            <a:r>
              <a:rPr lang="en-US" dirty="0">
                <a:solidFill>
                  <a:srgbClr val="192C63"/>
                </a:solidFill>
              </a:rPr>
              <a:t>L4 – Metals + Ceramics</a:t>
            </a:r>
          </a:p>
          <a:p>
            <a:pPr marL="457200" indent="-457200">
              <a:buFont typeface="+mj-lt"/>
              <a:buAutoNum type="arabicPeriod"/>
            </a:pPr>
            <a:r>
              <a:rPr lang="en-US" dirty="0">
                <a:solidFill>
                  <a:srgbClr val="192C63"/>
                </a:solidFill>
              </a:rPr>
              <a:t>L5 – Polymers</a:t>
            </a:r>
          </a:p>
        </p:txBody>
      </p:sp>
    </p:spTree>
    <p:extLst>
      <p:ext uri="{BB962C8B-B14F-4D97-AF65-F5344CB8AC3E}">
        <p14:creationId xmlns:p14="http://schemas.microsoft.com/office/powerpoint/2010/main" val="3090363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Crystal Lattice Structures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2247" y="693406"/>
            <a:ext cx="6716110" cy="5199571"/>
          </a:xfrm>
          <a:prstGeom prst="rect">
            <a:avLst/>
          </a:prstGeom>
        </p:spPr>
      </p:pic>
      <p:sp>
        <p:nvSpPr>
          <p:cNvPr id="6" name="Content Placeholder 2"/>
          <p:cNvSpPr>
            <a:spLocks noGrp="1"/>
          </p:cNvSpPr>
          <p:nvPr>
            <p:ph idx="1"/>
          </p:nvPr>
        </p:nvSpPr>
        <p:spPr>
          <a:xfrm>
            <a:off x="6968357" y="1600200"/>
            <a:ext cx="4908332" cy="2577662"/>
          </a:xfrm>
        </p:spPr>
        <p:txBody>
          <a:bodyPr/>
          <a:lstStyle/>
          <a:p>
            <a:r>
              <a:rPr lang="en-US" sz="2400" dirty="0">
                <a:solidFill>
                  <a:srgbClr val="FFA046"/>
                </a:solidFill>
              </a:rPr>
              <a:t>Face centered cubic (FCC)</a:t>
            </a:r>
          </a:p>
          <a:p>
            <a:r>
              <a:rPr lang="en-US" sz="2400" dirty="0">
                <a:solidFill>
                  <a:srgbClr val="FFA046"/>
                </a:solidFill>
              </a:rPr>
              <a:t>Body centered cubic (BCC)</a:t>
            </a:r>
          </a:p>
          <a:p>
            <a:r>
              <a:rPr lang="en-US" sz="2400" dirty="0">
                <a:solidFill>
                  <a:srgbClr val="FFA046"/>
                </a:solidFill>
              </a:rPr>
              <a:t>Hexagonal close packed (HCP)</a:t>
            </a:r>
            <a:endParaRPr lang="en-US" sz="2400" dirty="0"/>
          </a:p>
        </p:txBody>
      </p:sp>
      <p:sp>
        <p:nvSpPr>
          <p:cNvPr id="4" name="Rectangle 3">
            <a:extLst>
              <a:ext uri="{FF2B5EF4-FFF2-40B4-BE49-F238E27FC236}">
                <a16:creationId xmlns:a16="http://schemas.microsoft.com/office/drawing/2014/main" id="{6804E21E-09DC-4782-5311-DB301E8F31E8}"/>
              </a:ext>
            </a:extLst>
          </p:cNvPr>
          <p:cNvSpPr/>
          <p:nvPr/>
        </p:nvSpPr>
        <p:spPr>
          <a:xfrm>
            <a:off x="3152851" y="1682497"/>
            <a:ext cx="1002433" cy="877824"/>
          </a:xfrm>
          <a:prstGeom prst="rect">
            <a:avLst/>
          </a:prstGeom>
          <a:noFill/>
          <a:ln w="28575">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5BE8B38-6E38-0DB8-3C6E-CBE1E7491E69}"/>
              </a:ext>
            </a:extLst>
          </p:cNvPr>
          <p:cNvSpPr/>
          <p:nvPr/>
        </p:nvSpPr>
        <p:spPr>
          <a:xfrm>
            <a:off x="4381469" y="1682497"/>
            <a:ext cx="1002433" cy="877824"/>
          </a:xfrm>
          <a:prstGeom prst="rect">
            <a:avLst/>
          </a:prstGeom>
          <a:noFill/>
          <a:ln w="28575">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A94405C-3AAB-5FEC-3087-627394418C40}"/>
              </a:ext>
            </a:extLst>
          </p:cNvPr>
          <p:cNvSpPr/>
          <p:nvPr/>
        </p:nvSpPr>
        <p:spPr>
          <a:xfrm>
            <a:off x="4381468" y="2596896"/>
            <a:ext cx="1002433" cy="877824"/>
          </a:xfrm>
          <a:prstGeom prst="rect">
            <a:avLst/>
          </a:prstGeom>
          <a:noFill/>
          <a:ln w="28575">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D1B3FB8-BD8A-3BF1-B185-C1A4BF3CC6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25" t="60139"/>
          <a:stretch/>
        </p:blipFill>
        <p:spPr>
          <a:xfrm>
            <a:off x="6905293" y="4374267"/>
            <a:ext cx="4971396" cy="1518710"/>
          </a:xfrm>
          <a:prstGeom prst="rect">
            <a:avLst/>
          </a:prstGeom>
        </p:spPr>
      </p:pic>
      <p:pic>
        <p:nvPicPr>
          <p:cNvPr id="10" name="Picture 9">
            <a:extLst>
              <a:ext uri="{FF2B5EF4-FFF2-40B4-BE49-F238E27FC236}">
                <a16:creationId xmlns:a16="http://schemas.microsoft.com/office/drawing/2014/main" id="{2B9637DE-9D82-84D9-95F2-0F522E14CD3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8106" b="49933"/>
          <a:stretch/>
        </p:blipFill>
        <p:spPr>
          <a:xfrm>
            <a:off x="6808101" y="3133599"/>
            <a:ext cx="4800600" cy="1193370"/>
          </a:xfrm>
          <a:prstGeom prst="rect">
            <a:avLst/>
          </a:prstGeom>
        </p:spPr>
      </p:pic>
    </p:spTree>
    <p:extLst>
      <p:ext uri="{BB962C8B-B14F-4D97-AF65-F5344CB8AC3E}">
        <p14:creationId xmlns:p14="http://schemas.microsoft.com/office/powerpoint/2010/main" val="1160048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equations</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6316"/>
          <a:stretch/>
        </p:blipFill>
        <p:spPr>
          <a:xfrm>
            <a:off x="1127465" y="2540377"/>
            <a:ext cx="4358935" cy="1905708"/>
          </a:xfrm>
          <a:prstGeom prst="rect">
            <a:avLst/>
          </a:prstGeom>
        </p:spPr>
      </p:pic>
      <p:sp>
        <p:nvSpPr>
          <p:cNvPr id="9" name="Rectangle 8"/>
          <p:cNvSpPr/>
          <p:nvPr/>
        </p:nvSpPr>
        <p:spPr bwMode="auto">
          <a:xfrm>
            <a:off x="2727664" y="2443662"/>
            <a:ext cx="990601" cy="762000"/>
          </a:xfrm>
          <a:prstGeom prst="rect">
            <a:avLst/>
          </a:prstGeom>
          <a:noFill/>
          <a:ln w="38100" cap="flat" cmpd="sng" algn="ctr">
            <a:solidFill>
              <a:srgbClr val="FFA046"/>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b="1">
              <a:latin typeface="Times New Roman" pitchFamily="18" charset="0"/>
            </a:endParaRPr>
          </a:p>
        </p:txBody>
      </p:sp>
      <p:sp>
        <p:nvSpPr>
          <p:cNvPr id="10" name="TextBox 9">
            <a:extLst>
              <a:ext uri="{FF2B5EF4-FFF2-40B4-BE49-F238E27FC236}">
                <a16:creationId xmlns:a16="http://schemas.microsoft.com/office/drawing/2014/main" id="{F43E073C-B4B4-4D07-D66D-8C1304D0BEDA}"/>
              </a:ext>
            </a:extLst>
          </p:cNvPr>
          <p:cNvSpPr txBox="1"/>
          <p:nvPr/>
        </p:nvSpPr>
        <p:spPr>
          <a:xfrm>
            <a:off x="1410346" y="1338761"/>
            <a:ext cx="3023585" cy="461665"/>
          </a:xfrm>
          <a:prstGeom prst="rect">
            <a:avLst/>
          </a:prstGeom>
          <a:noFill/>
        </p:spPr>
        <p:txBody>
          <a:bodyPr wrap="none" rtlCol="0">
            <a:spAutoFit/>
          </a:bodyPr>
          <a:lstStyle/>
          <a:p>
            <a:r>
              <a:rPr lang="en-US" sz="2400" b="1" dirty="0">
                <a:solidFill>
                  <a:srgbClr val="192C63"/>
                </a:solidFill>
              </a:rPr>
              <a:t>Theoretical Density</a:t>
            </a:r>
          </a:p>
        </p:txBody>
      </p:sp>
      <p:pic>
        <p:nvPicPr>
          <p:cNvPr id="11" name="Picture 10">
            <a:extLst>
              <a:ext uri="{FF2B5EF4-FFF2-40B4-BE49-F238E27FC236}">
                <a16:creationId xmlns:a16="http://schemas.microsoft.com/office/drawing/2014/main" id="{8BD26F70-36C1-48A4-BBA1-325EAC9E028E}"/>
              </a:ext>
            </a:extLst>
          </p:cNvPr>
          <p:cNvPicPr>
            <a:picLocks noChangeAspect="1"/>
          </p:cNvPicPr>
          <p:nvPr/>
        </p:nvPicPr>
        <p:blipFill rotWithShape="1">
          <a:blip r:embed="rId3"/>
          <a:srcRect t="3774"/>
          <a:stretch/>
        </p:blipFill>
        <p:spPr>
          <a:xfrm>
            <a:off x="6912029" y="2563865"/>
            <a:ext cx="3327400" cy="598811"/>
          </a:xfrm>
          <a:prstGeom prst="rect">
            <a:avLst/>
          </a:prstGeom>
        </p:spPr>
      </p:pic>
      <p:sp>
        <p:nvSpPr>
          <p:cNvPr id="12" name="Rectangle 11">
            <a:extLst>
              <a:ext uri="{FF2B5EF4-FFF2-40B4-BE49-F238E27FC236}">
                <a16:creationId xmlns:a16="http://schemas.microsoft.com/office/drawing/2014/main" id="{1A6BBDF8-B6DC-1DA5-DAFE-672996E67DC4}"/>
              </a:ext>
            </a:extLst>
          </p:cNvPr>
          <p:cNvSpPr/>
          <p:nvPr/>
        </p:nvSpPr>
        <p:spPr bwMode="auto">
          <a:xfrm>
            <a:off x="6705602" y="2458700"/>
            <a:ext cx="3771252" cy="762000"/>
          </a:xfrm>
          <a:prstGeom prst="rect">
            <a:avLst/>
          </a:prstGeom>
          <a:noFill/>
          <a:ln w="38100" cap="flat" cmpd="sng" algn="ctr">
            <a:solidFill>
              <a:srgbClr val="FFA046"/>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b="1">
              <a:latin typeface="Times New Roman" pitchFamily="18" charset="0"/>
            </a:endParaRPr>
          </a:p>
        </p:txBody>
      </p:sp>
      <p:sp>
        <p:nvSpPr>
          <p:cNvPr id="13" name="TextBox 12">
            <a:extLst>
              <a:ext uri="{FF2B5EF4-FFF2-40B4-BE49-F238E27FC236}">
                <a16:creationId xmlns:a16="http://schemas.microsoft.com/office/drawing/2014/main" id="{00E77D3B-12C3-4DFB-A0F5-D5AEC515B981}"/>
              </a:ext>
            </a:extLst>
          </p:cNvPr>
          <p:cNvSpPr txBox="1"/>
          <p:nvPr/>
        </p:nvSpPr>
        <p:spPr>
          <a:xfrm>
            <a:off x="6720517" y="1375663"/>
            <a:ext cx="3518912" cy="461665"/>
          </a:xfrm>
          <a:prstGeom prst="rect">
            <a:avLst/>
          </a:prstGeom>
          <a:noFill/>
        </p:spPr>
        <p:txBody>
          <a:bodyPr wrap="none" rtlCol="0">
            <a:spAutoFit/>
          </a:bodyPr>
          <a:lstStyle/>
          <a:p>
            <a:r>
              <a:rPr lang="en-US" sz="2400" b="1" dirty="0">
                <a:solidFill>
                  <a:srgbClr val="192C63"/>
                </a:solidFill>
              </a:rPr>
              <a:t>Atomic Packing Factor</a:t>
            </a:r>
          </a:p>
        </p:txBody>
      </p:sp>
    </p:spTree>
    <p:extLst>
      <p:ext uri="{BB962C8B-B14F-4D97-AF65-F5344CB8AC3E}">
        <p14:creationId xmlns:p14="http://schemas.microsoft.com/office/powerpoint/2010/main" val="741110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FCC </a:t>
            </a:r>
            <a:r>
              <a:rPr lang="en-US" dirty="0">
                <a:sym typeface="Wingdings" panose="05000000000000000000" pitchFamily="2" charset="2"/>
              </a:rPr>
              <a:t> Study Sheet</a:t>
            </a:r>
            <a:endParaRPr lang="en-US" dirty="0"/>
          </a:p>
        </p:txBody>
      </p:sp>
      <p:pic>
        <p:nvPicPr>
          <p:cNvPr id="5" name="Picture 4">
            <a:extLst>
              <a:ext uri="{FF2B5EF4-FFF2-40B4-BE49-F238E27FC236}">
                <a16:creationId xmlns:a16="http://schemas.microsoft.com/office/drawing/2014/main" id="{6B8B42C9-0F54-6D7E-8E03-27568BE18645}"/>
              </a:ext>
            </a:extLst>
          </p:cNvPr>
          <p:cNvPicPr>
            <a:picLocks noChangeAspect="1"/>
          </p:cNvPicPr>
          <p:nvPr/>
        </p:nvPicPr>
        <p:blipFill rotWithShape="1">
          <a:blip r:embed="rId2"/>
          <a:srcRect l="21667" t="31700" r="26666" b="18874"/>
          <a:stretch/>
        </p:blipFill>
        <p:spPr>
          <a:xfrm>
            <a:off x="2464434" y="1059507"/>
            <a:ext cx="6958331" cy="3742517"/>
          </a:xfrm>
          <a:prstGeom prst="rect">
            <a:avLst/>
          </a:prstGeom>
        </p:spPr>
      </p:pic>
    </p:spTree>
    <p:extLst>
      <p:ext uri="{BB962C8B-B14F-4D97-AF65-F5344CB8AC3E}">
        <p14:creationId xmlns:p14="http://schemas.microsoft.com/office/powerpoint/2010/main" val="175765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F72BF5-9D38-6A88-B40B-303B5ACF1D26}"/>
              </a:ext>
            </a:extLst>
          </p:cNvPr>
          <p:cNvSpPr>
            <a:spLocks noGrp="1"/>
          </p:cNvSpPr>
          <p:nvPr>
            <p:ph type="body" sz="half" idx="2"/>
          </p:nvPr>
        </p:nvSpPr>
        <p:spPr>
          <a:xfrm>
            <a:off x="0" y="584775"/>
            <a:ext cx="5959365" cy="5706177"/>
          </a:xfrm>
        </p:spPr>
        <p:txBody>
          <a:bodyPr/>
          <a:lstStyle/>
          <a:p>
            <a:r>
              <a:rPr lang="en-US" dirty="0"/>
              <a:t>What are the stages of immune response?</a:t>
            </a:r>
          </a:p>
          <a:p>
            <a:endParaRPr lang="en-US" dirty="0"/>
          </a:p>
          <a:p>
            <a:r>
              <a:rPr lang="en-US" dirty="0"/>
              <a:t>Why is it important to be familiar with these stages? How do we apply this knowledge to change our engineered response?</a:t>
            </a:r>
          </a:p>
          <a:p>
            <a:endParaRPr lang="en-US" dirty="0"/>
          </a:p>
          <a:p>
            <a:r>
              <a:rPr lang="en-US" dirty="0"/>
              <a:t>How do we determine if a material generates an immune response? What cell types are involved in an immune response?</a:t>
            </a:r>
          </a:p>
          <a:p>
            <a:endParaRPr lang="en-US" dirty="0"/>
          </a:p>
          <a:p>
            <a:r>
              <a:rPr lang="en-US" dirty="0"/>
              <a:t>Some patients’ immune responses can take weeks to present? Why is that so?</a:t>
            </a:r>
          </a:p>
        </p:txBody>
      </p:sp>
      <p:sp>
        <p:nvSpPr>
          <p:cNvPr id="3" name="Title 2">
            <a:extLst>
              <a:ext uri="{FF2B5EF4-FFF2-40B4-BE49-F238E27FC236}">
                <a16:creationId xmlns:a16="http://schemas.microsoft.com/office/drawing/2014/main" id="{A045B9BE-4A54-6B00-9B8B-B70C06A64627}"/>
              </a:ext>
            </a:extLst>
          </p:cNvPr>
          <p:cNvSpPr>
            <a:spLocks noGrp="1"/>
          </p:cNvSpPr>
          <p:nvPr>
            <p:ph type="title"/>
          </p:nvPr>
        </p:nvSpPr>
        <p:spPr/>
        <p:txBody>
          <a:bodyPr/>
          <a:lstStyle/>
          <a:p>
            <a:r>
              <a:rPr lang="en-US" dirty="0"/>
              <a:t>Immune Response</a:t>
            </a:r>
          </a:p>
        </p:txBody>
      </p:sp>
      <p:pic>
        <p:nvPicPr>
          <p:cNvPr id="1026" name="Picture 2">
            <a:extLst>
              <a:ext uri="{FF2B5EF4-FFF2-40B4-BE49-F238E27FC236}">
                <a16:creationId xmlns:a16="http://schemas.microsoft.com/office/drawing/2014/main" id="{50AD2F6E-89A0-E101-BCBA-FC134385EB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5281" y="1106214"/>
            <a:ext cx="6208075" cy="46455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2A0BF8D-EBF3-8EDC-AB1A-065FA359172D}"/>
              </a:ext>
            </a:extLst>
          </p:cNvPr>
          <p:cNvSpPr/>
          <p:nvPr/>
        </p:nvSpPr>
        <p:spPr>
          <a:xfrm>
            <a:off x="5875281" y="1106214"/>
            <a:ext cx="5318236" cy="5439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484D2A8-A279-A40F-3A1B-6C6F43E0F0C0}"/>
              </a:ext>
            </a:extLst>
          </p:cNvPr>
          <p:cNvSpPr/>
          <p:nvPr/>
        </p:nvSpPr>
        <p:spPr>
          <a:xfrm>
            <a:off x="6637281" y="4548352"/>
            <a:ext cx="5318236" cy="5439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9AD187E-703C-8448-8C08-0CDA96A125DD}"/>
              </a:ext>
            </a:extLst>
          </p:cNvPr>
          <p:cNvSpPr/>
          <p:nvPr/>
        </p:nvSpPr>
        <p:spPr>
          <a:xfrm>
            <a:off x="6174828" y="5092262"/>
            <a:ext cx="5908527" cy="65952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 Placeholder 1">
            <a:extLst>
              <a:ext uri="{FF2B5EF4-FFF2-40B4-BE49-F238E27FC236}">
                <a16:creationId xmlns:a16="http://schemas.microsoft.com/office/drawing/2014/main" id="{B17CCDEA-4D96-FAB6-F0E0-236B47895C0A}"/>
              </a:ext>
            </a:extLst>
          </p:cNvPr>
          <p:cNvSpPr txBox="1">
            <a:spLocks/>
          </p:cNvSpPr>
          <p:nvPr/>
        </p:nvSpPr>
        <p:spPr bwMode="auto">
          <a:xfrm>
            <a:off x="1746429" y="6401041"/>
            <a:ext cx="7446580" cy="44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l" defTabSz="609585" rtl="0" eaLnBrk="1" fontAlgn="base" hangingPunct="1">
              <a:spcBef>
                <a:spcPct val="20000"/>
              </a:spcBef>
              <a:spcAft>
                <a:spcPct val="0"/>
              </a:spcAft>
              <a:buFont typeface="Arial" panose="020B0604020202020204" pitchFamily="34" charset="0"/>
              <a:buNone/>
              <a:defRPr sz="24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609585" indent="0" algn="l" defTabSz="609585" rtl="0" eaLnBrk="1" fontAlgn="base" hangingPunct="1">
              <a:spcBef>
                <a:spcPct val="20000"/>
              </a:spcBef>
              <a:spcAft>
                <a:spcPct val="0"/>
              </a:spcAft>
              <a:buFont typeface="Arial" panose="020B0604020202020204" pitchFamily="34" charset="0"/>
              <a:buNone/>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219170" indent="0" algn="l" defTabSz="609585" rtl="0" eaLnBrk="1" fontAlgn="base" hangingPunct="1">
              <a:spcBef>
                <a:spcPct val="20000"/>
              </a:spcBef>
              <a:spcAft>
                <a:spcPct val="0"/>
              </a:spcAft>
              <a:buFont typeface="Arial" panose="020B0604020202020204" pitchFamily="34" charset="0"/>
              <a:buNone/>
              <a:defRPr sz="1333"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1828754"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438339"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047924" indent="0" algn="l" defTabSz="609585" rtl="0" eaLnBrk="1" latinLnBrk="0" hangingPunct="1">
              <a:spcBef>
                <a:spcPct val="20000"/>
              </a:spcBef>
              <a:buFont typeface="Arial"/>
              <a:buNone/>
              <a:defRPr sz="1200" kern="1200">
                <a:solidFill>
                  <a:schemeClr val="tx1"/>
                </a:solidFill>
                <a:latin typeface="+mn-lt"/>
                <a:ea typeface="+mn-ea"/>
                <a:cs typeface="+mn-cs"/>
              </a:defRPr>
            </a:lvl6pPr>
            <a:lvl7pPr marL="3657509" indent="0" algn="l" defTabSz="609585" rtl="0" eaLnBrk="1" latinLnBrk="0" hangingPunct="1">
              <a:spcBef>
                <a:spcPct val="20000"/>
              </a:spcBef>
              <a:buFont typeface="Arial"/>
              <a:buNone/>
              <a:defRPr sz="1200" kern="1200">
                <a:solidFill>
                  <a:schemeClr val="tx1"/>
                </a:solidFill>
                <a:latin typeface="+mn-lt"/>
                <a:ea typeface="+mn-ea"/>
                <a:cs typeface="+mn-cs"/>
              </a:defRPr>
            </a:lvl7pPr>
            <a:lvl8pPr marL="4267093" indent="0" algn="l" defTabSz="609585" rtl="0" eaLnBrk="1" latinLnBrk="0" hangingPunct="1">
              <a:spcBef>
                <a:spcPct val="20000"/>
              </a:spcBef>
              <a:buFont typeface="Arial"/>
              <a:buNone/>
              <a:defRPr sz="1200" kern="1200">
                <a:solidFill>
                  <a:schemeClr val="tx1"/>
                </a:solidFill>
                <a:latin typeface="+mn-lt"/>
                <a:ea typeface="+mn-ea"/>
                <a:cs typeface="+mn-cs"/>
              </a:defRPr>
            </a:lvl8pPr>
            <a:lvl9pPr marL="4876678" indent="0" algn="l" defTabSz="609585" rtl="0" eaLnBrk="1" latinLnBrk="0" hangingPunct="1">
              <a:spcBef>
                <a:spcPct val="20000"/>
              </a:spcBef>
              <a:buFont typeface="Arial"/>
              <a:buNone/>
              <a:defRPr sz="1200" kern="1200">
                <a:solidFill>
                  <a:schemeClr val="tx1"/>
                </a:solidFill>
                <a:latin typeface="+mn-lt"/>
                <a:ea typeface="+mn-ea"/>
                <a:cs typeface="+mn-cs"/>
              </a:defRPr>
            </a:lvl9pPr>
          </a:lstStyle>
          <a:p>
            <a:r>
              <a:rPr lang="en-US" sz="800" dirty="0" err="1">
                <a:solidFill>
                  <a:schemeClr val="bg1"/>
                </a:solidFill>
              </a:rPr>
              <a:t>Carnicer-Lombarte</a:t>
            </a:r>
            <a:r>
              <a:rPr lang="en-US" sz="800" dirty="0">
                <a:solidFill>
                  <a:schemeClr val="bg1"/>
                </a:solidFill>
              </a:rPr>
              <a:t> A, Chen ST, </a:t>
            </a:r>
            <a:r>
              <a:rPr lang="en-US" sz="800" dirty="0" err="1">
                <a:solidFill>
                  <a:schemeClr val="bg1"/>
                </a:solidFill>
              </a:rPr>
              <a:t>Malliaras</a:t>
            </a:r>
            <a:r>
              <a:rPr lang="en-US" sz="800" dirty="0">
                <a:solidFill>
                  <a:schemeClr val="bg1"/>
                </a:solidFill>
              </a:rPr>
              <a:t> GG, Barone DG. Foreign Body Reaction to Implanted Biomaterials and Its Impact in Nerve </a:t>
            </a:r>
            <a:r>
              <a:rPr lang="en-US" sz="800" dirty="0" err="1">
                <a:solidFill>
                  <a:schemeClr val="bg1"/>
                </a:solidFill>
              </a:rPr>
              <a:t>Neuroprosthetics</a:t>
            </a:r>
            <a:r>
              <a:rPr lang="en-US" sz="800" dirty="0">
                <a:solidFill>
                  <a:schemeClr val="bg1"/>
                </a:solidFill>
              </a:rPr>
              <a:t>. </a:t>
            </a:r>
            <a:r>
              <a:rPr lang="en-US" sz="800" i="1" dirty="0">
                <a:solidFill>
                  <a:schemeClr val="bg1"/>
                </a:solidFill>
              </a:rPr>
              <a:t>Front </a:t>
            </a:r>
            <a:r>
              <a:rPr lang="en-US" sz="800" i="1" dirty="0" err="1">
                <a:solidFill>
                  <a:schemeClr val="bg1"/>
                </a:solidFill>
              </a:rPr>
              <a:t>Bioeng</a:t>
            </a:r>
            <a:r>
              <a:rPr lang="en-US" sz="800" i="1" dirty="0">
                <a:solidFill>
                  <a:schemeClr val="bg1"/>
                </a:solidFill>
              </a:rPr>
              <a:t> </a:t>
            </a:r>
            <a:r>
              <a:rPr lang="en-US" sz="800" i="1" dirty="0" err="1">
                <a:solidFill>
                  <a:schemeClr val="bg1"/>
                </a:solidFill>
              </a:rPr>
              <a:t>Biotechnol</a:t>
            </a:r>
            <a:r>
              <a:rPr lang="en-US" sz="800" dirty="0">
                <a:solidFill>
                  <a:schemeClr val="bg1"/>
                </a:solidFill>
              </a:rPr>
              <a:t>. 2021;9. doi:</a:t>
            </a:r>
            <a:r>
              <a:rPr lang="en-US" sz="800" dirty="0">
                <a:solidFill>
                  <a:schemeClr val="bg1"/>
                </a:solidFill>
                <a:hlinkClick r:id="rId3">
                  <a:extLst>
                    <a:ext uri="{A12FA001-AC4F-418D-AE19-62706E023703}">
                      <ahyp:hlinkClr xmlns:ahyp="http://schemas.microsoft.com/office/drawing/2018/hyperlinkcolor" val="tx"/>
                    </a:ext>
                  </a:extLst>
                </a:hlinkClick>
              </a:rPr>
              <a:t>10.3389/fbioe.2021.622524</a:t>
            </a:r>
            <a:endParaRPr lang="en-US" sz="800" dirty="0">
              <a:solidFill>
                <a:schemeClr val="bg1"/>
              </a:solidFill>
            </a:endParaRPr>
          </a:p>
          <a:p>
            <a:endParaRPr lang="en-US" sz="600" dirty="0">
              <a:solidFill>
                <a:schemeClr val="bg1"/>
              </a:solidFill>
            </a:endParaRPr>
          </a:p>
        </p:txBody>
      </p:sp>
    </p:spTree>
    <p:extLst>
      <p:ext uri="{BB962C8B-B14F-4D97-AF65-F5344CB8AC3E}">
        <p14:creationId xmlns:p14="http://schemas.microsoft.com/office/powerpoint/2010/main" val="373193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7"/>
                                        </p:tgtEl>
                                        <p:attrNameLst>
                                          <p:attrName>ppt_w</p:attrName>
                                        </p:attrNameLst>
                                      </p:cBhvr>
                                      <p:tavLst>
                                        <p:tav tm="0">
                                          <p:val>
                                            <p:strVal val="ppt_w"/>
                                          </p:val>
                                        </p:tav>
                                        <p:tav tm="100000">
                                          <p:val>
                                            <p:fltVal val="0"/>
                                          </p:val>
                                        </p:tav>
                                      </p:tavLst>
                                    </p:anim>
                                    <p:anim calcmode="lin" valueType="num">
                                      <p:cBhvr>
                                        <p:cTn id="12" dur="500"/>
                                        <p:tgtEl>
                                          <p:spTgt spid="7"/>
                                        </p:tgtEl>
                                        <p:attrNameLst>
                                          <p:attrName>ppt_h</p:attrName>
                                        </p:attrNameLst>
                                      </p:cBhvr>
                                      <p:tavLst>
                                        <p:tav tm="0">
                                          <p:val>
                                            <p:strVal val="ppt_h"/>
                                          </p:val>
                                        </p:tav>
                                        <p:tav tm="100000">
                                          <p:val>
                                            <p:fltVal val="0"/>
                                          </p:val>
                                        </p:tav>
                                      </p:tavLst>
                                    </p:anim>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par>
                                <p:cTn id="15" presetID="53" presetClass="exit" presetSubtype="32" fill="hold" grpId="0" nodeType="withEffect">
                                  <p:stCondLst>
                                    <p:cond delay="0"/>
                                  </p:stCondLst>
                                  <p:childTnLst>
                                    <p:anim calcmode="lin" valueType="num">
                                      <p:cBhvr>
                                        <p:cTn id="16" dur="500"/>
                                        <p:tgtEl>
                                          <p:spTgt spid="9"/>
                                        </p:tgtEl>
                                        <p:attrNameLst>
                                          <p:attrName>ppt_w</p:attrName>
                                        </p:attrNameLst>
                                      </p:cBhvr>
                                      <p:tavLst>
                                        <p:tav tm="0">
                                          <p:val>
                                            <p:strVal val="ppt_w"/>
                                          </p:val>
                                        </p:tav>
                                        <p:tav tm="100000">
                                          <p:val>
                                            <p:fltVal val="0"/>
                                          </p:val>
                                        </p:tav>
                                      </p:tavLst>
                                    </p:anim>
                                    <p:anim calcmode="lin" valueType="num">
                                      <p:cBhvr>
                                        <p:cTn id="17" dur="500"/>
                                        <p:tgtEl>
                                          <p:spTgt spid="9"/>
                                        </p:tgtEl>
                                        <p:attrNameLst>
                                          <p:attrName>ppt_h</p:attrName>
                                        </p:attrNameLst>
                                      </p:cBhvr>
                                      <p:tavLst>
                                        <p:tav tm="0">
                                          <p:val>
                                            <p:strVal val="ppt_h"/>
                                          </p:val>
                                        </p:tav>
                                        <p:tav tm="100000">
                                          <p:val>
                                            <p:fltVal val="0"/>
                                          </p:val>
                                        </p:tav>
                                      </p:tavLst>
                                    </p:anim>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BCC </a:t>
            </a:r>
            <a:r>
              <a:rPr lang="en-US" dirty="0">
                <a:sym typeface="Wingdings" panose="05000000000000000000" pitchFamily="2" charset="2"/>
              </a:rPr>
              <a:t> Study Sheet</a:t>
            </a:r>
            <a:endParaRPr lang="en-US" dirty="0"/>
          </a:p>
        </p:txBody>
      </p:sp>
      <p:pic>
        <p:nvPicPr>
          <p:cNvPr id="3" name="Picture 2">
            <a:extLst>
              <a:ext uri="{FF2B5EF4-FFF2-40B4-BE49-F238E27FC236}">
                <a16:creationId xmlns:a16="http://schemas.microsoft.com/office/drawing/2014/main" id="{A17ACFAF-326F-C381-18A5-88632BBBF8EA}"/>
              </a:ext>
            </a:extLst>
          </p:cNvPr>
          <p:cNvPicPr>
            <a:picLocks noChangeAspect="1"/>
          </p:cNvPicPr>
          <p:nvPr/>
        </p:nvPicPr>
        <p:blipFill rotWithShape="1">
          <a:blip r:embed="rId2"/>
          <a:srcRect l="22500" t="30604" r="32500" b="26286"/>
          <a:stretch/>
        </p:blipFill>
        <p:spPr>
          <a:xfrm>
            <a:off x="2398490" y="1084883"/>
            <a:ext cx="7395020" cy="3983065"/>
          </a:xfrm>
          <a:prstGeom prst="rect">
            <a:avLst/>
          </a:prstGeom>
        </p:spPr>
      </p:pic>
    </p:spTree>
    <p:extLst>
      <p:ext uri="{BB962C8B-B14F-4D97-AF65-F5344CB8AC3E}">
        <p14:creationId xmlns:p14="http://schemas.microsoft.com/office/powerpoint/2010/main" val="26729961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HCP </a:t>
            </a:r>
            <a:r>
              <a:rPr lang="en-US" dirty="0">
                <a:sym typeface="Wingdings" panose="05000000000000000000" pitchFamily="2" charset="2"/>
              </a:rPr>
              <a:t> Study Sheet</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4934" t="21447" r="9215" b="4370"/>
          <a:stretch/>
        </p:blipFill>
        <p:spPr>
          <a:xfrm>
            <a:off x="2432384" y="889215"/>
            <a:ext cx="7327232" cy="4800600"/>
          </a:xfrm>
          <a:prstGeom prst="rect">
            <a:avLst/>
          </a:prstGeom>
        </p:spPr>
      </p:pic>
    </p:spTree>
    <p:extLst>
      <p:ext uri="{BB962C8B-B14F-4D97-AF65-F5344CB8AC3E}">
        <p14:creationId xmlns:p14="http://schemas.microsoft.com/office/powerpoint/2010/main" val="28146322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Iron Exists in Two Forms (Polymorphism)</a:t>
            </a:r>
          </a:p>
        </p:txBody>
      </p:sp>
      <p:sp>
        <p:nvSpPr>
          <p:cNvPr id="3" name="Content Placeholder 2">
            <a:extLst>
              <a:ext uri="{FF2B5EF4-FFF2-40B4-BE49-F238E27FC236}">
                <a16:creationId xmlns:a16="http://schemas.microsoft.com/office/drawing/2014/main" id="{37A39922-A1BB-A23E-0B9C-689FD22197C9}"/>
              </a:ext>
            </a:extLst>
          </p:cNvPr>
          <p:cNvSpPr>
            <a:spLocks noGrp="1"/>
          </p:cNvSpPr>
          <p:nvPr>
            <p:ph idx="1"/>
          </p:nvPr>
        </p:nvSpPr>
        <p:spPr>
          <a:xfrm>
            <a:off x="260808" y="4252230"/>
            <a:ext cx="11670384" cy="1614496"/>
          </a:xfrm>
        </p:spPr>
        <p:txBody>
          <a:bodyPr/>
          <a:lstStyle/>
          <a:p>
            <a:r>
              <a:rPr lang="en-US" dirty="0">
                <a:solidFill>
                  <a:schemeClr val="accent6"/>
                </a:solidFill>
              </a:rPr>
              <a:t>Austenite (FCC) </a:t>
            </a:r>
            <a:r>
              <a:rPr lang="en-US" dirty="0"/>
              <a:t>form of iron is stronger than </a:t>
            </a:r>
            <a:r>
              <a:rPr lang="el-GR" dirty="0">
                <a:solidFill>
                  <a:schemeClr val="accent6"/>
                </a:solidFill>
              </a:rPr>
              <a:t>α </a:t>
            </a:r>
            <a:r>
              <a:rPr lang="en-US" dirty="0">
                <a:solidFill>
                  <a:schemeClr val="accent6"/>
                </a:solidFill>
              </a:rPr>
              <a:t>ferrite (BCC) </a:t>
            </a:r>
            <a:r>
              <a:rPr lang="en-US" dirty="0"/>
              <a:t>form</a:t>
            </a:r>
          </a:p>
          <a:p>
            <a:r>
              <a:rPr lang="el-GR" dirty="0">
                <a:solidFill>
                  <a:schemeClr val="tx2">
                    <a:lumMod val="60000"/>
                    <a:lumOff val="40000"/>
                  </a:schemeClr>
                </a:solidFill>
              </a:rPr>
              <a:t>α </a:t>
            </a:r>
            <a:r>
              <a:rPr lang="en-US" dirty="0">
                <a:solidFill>
                  <a:schemeClr val="tx2">
                    <a:lumMod val="60000"/>
                    <a:lumOff val="40000"/>
                  </a:schemeClr>
                </a:solidFill>
              </a:rPr>
              <a:t>ferrite </a:t>
            </a:r>
            <a:r>
              <a:rPr lang="en-US" dirty="0"/>
              <a:t>at room temperature, </a:t>
            </a:r>
            <a:r>
              <a:rPr lang="en-US" dirty="0">
                <a:solidFill>
                  <a:schemeClr val="tx2">
                    <a:lumMod val="60000"/>
                    <a:lumOff val="40000"/>
                  </a:schemeClr>
                </a:solidFill>
              </a:rPr>
              <a:t>austenite</a:t>
            </a:r>
            <a:r>
              <a:rPr lang="en-US" dirty="0"/>
              <a:t> at higher temperatures</a:t>
            </a:r>
          </a:p>
          <a:p>
            <a:r>
              <a:rPr lang="en-US" dirty="0"/>
              <a:t>Adding Cr will oxidize, but preserve </a:t>
            </a:r>
            <a:r>
              <a:rPr lang="el-GR" dirty="0">
                <a:solidFill>
                  <a:schemeClr val="tx2">
                    <a:lumMod val="60000"/>
                    <a:lumOff val="40000"/>
                  </a:schemeClr>
                </a:solidFill>
              </a:rPr>
              <a:t>α </a:t>
            </a:r>
            <a:r>
              <a:rPr lang="en-US" dirty="0">
                <a:solidFill>
                  <a:schemeClr val="tx2">
                    <a:lumMod val="60000"/>
                    <a:lumOff val="40000"/>
                  </a:schemeClr>
                </a:solidFill>
              </a:rPr>
              <a:t>ferrite </a:t>
            </a:r>
            <a:r>
              <a:rPr lang="en-US" dirty="0"/>
              <a:t>form</a:t>
            </a:r>
          </a:p>
          <a:p>
            <a:r>
              <a:rPr lang="en-US" dirty="0"/>
              <a:t>Stabilize </a:t>
            </a:r>
            <a:r>
              <a:rPr lang="en-US" dirty="0">
                <a:solidFill>
                  <a:schemeClr val="accent6"/>
                </a:solidFill>
              </a:rPr>
              <a:t>austenite</a:t>
            </a:r>
            <a:r>
              <a:rPr lang="en-US" dirty="0"/>
              <a:t> form by doping the lattice with Ni </a:t>
            </a:r>
          </a:p>
        </p:txBody>
      </p:sp>
      <p:pic>
        <p:nvPicPr>
          <p:cNvPr id="4" name="Picture 3"/>
          <p:cNvPicPr>
            <a:picLocks noChangeAspect="1"/>
          </p:cNvPicPr>
          <p:nvPr/>
        </p:nvPicPr>
        <p:blipFill rotWithShape="1">
          <a:blip r:embed="rId3"/>
          <a:srcRect l="22500" t="30303" r="32500" b="26285"/>
          <a:stretch/>
        </p:blipFill>
        <p:spPr>
          <a:xfrm>
            <a:off x="6433428" y="991274"/>
            <a:ext cx="4446382" cy="2411634"/>
          </a:xfrm>
          <a:prstGeom prst="rect">
            <a:avLst/>
          </a:prstGeom>
        </p:spPr>
      </p:pic>
      <p:pic>
        <p:nvPicPr>
          <p:cNvPr id="5" name="Picture 4"/>
          <p:cNvPicPr>
            <a:picLocks noChangeAspect="1"/>
          </p:cNvPicPr>
          <p:nvPr/>
        </p:nvPicPr>
        <p:blipFill rotWithShape="1">
          <a:blip r:embed="rId4"/>
          <a:srcRect l="21667" t="31736" r="26666" b="18873"/>
          <a:stretch/>
        </p:blipFill>
        <p:spPr>
          <a:xfrm>
            <a:off x="1596734" y="1042227"/>
            <a:ext cx="4724400" cy="2539175"/>
          </a:xfrm>
          <a:prstGeom prst="rect">
            <a:avLst/>
          </a:prstGeom>
        </p:spPr>
      </p:pic>
    </p:spTree>
    <p:extLst>
      <p:ext uri="{BB962C8B-B14F-4D97-AF65-F5344CB8AC3E}">
        <p14:creationId xmlns:p14="http://schemas.microsoft.com/office/powerpoint/2010/main" val="1727643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Packing structures</a:t>
            </a:r>
          </a:p>
        </p:txBody>
      </p:sp>
      <p:sp>
        <p:nvSpPr>
          <p:cNvPr id="3" name="Content Placeholder 2"/>
          <p:cNvSpPr>
            <a:spLocks noGrp="1"/>
          </p:cNvSpPr>
          <p:nvPr>
            <p:ph idx="1"/>
          </p:nvPr>
        </p:nvSpPr>
        <p:spPr/>
        <p:txBody>
          <a:bodyPr/>
          <a:lstStyle/>
          <a:p>
            <a:r>
              <a:rPr lang="en-US" dirty="0"/>
              <a:t>ASTM F136 </a:t>
            </a:r>
            <a:r>
              <a:rPr lang="en-US" u="sng" dirty="0"/>
              <a:t>Titanium Alloy </a:t>
            </a:r>
            <a:r>
              <a:rPr lang="en-US" dirty="0"/>
              <a:t>consists of a </a:t>
            </a:r>
            <a:r>
              <a:rPr lang="en-US" u="sng" dirty="0"/>
              <a:t>FCC</a:t>
            </a:r>
            <a:r>
              <a:rPr lang="en-US" dirty="0"/>
              <a:t> and/or </a:t>
            </a:r>
            <a:r>
              <a:rPr lang="en-US" u="sng" dirty="0"/>
              <a:t>HCP</a:t>
            </a:r>
            <a:r>
              <a:rPr lang="en-US" dirty="0"/>
              <a:t> unit cell geometry</a:t>
            </a:r>
          </a:p>
          <a:p>
            <a:endParaRPr lang="en-US" dirty="0"/>
          </a:p>
          <a:p>
            <a:r>
              <a:rPr lang="en-US" dirty="0"/>
              <a:t>ANSI 316L </a:t>
            </a:r>
            <a:r>
              <a:rPr lang="en-US" u="sng" dirty="0"/>
              <a:t>Stainless Steel </a:t>
            </a:r>
            <a:r>
              <a:rPr lang="en-US" dirty="0"/>
              <a:t>alloys exhibit an </a:t>
            </a:r>
            <a:r>
              <a:rPr lang="en-US" u="sng" dirty="0"/>
              <a:t>FCC</a:t>
            </a:r>
            <a:r>
              <a:rPr lang="en-US" dirty="0"/>
              <a:t> and/or </a:t>
            </a:r>
            <a:r>
              <a:rPr lang="en-US" u="sng" dirty="0"/>
              <a:t>BCC</a:t>
            </a:r>
            <a:r>
              <a:rPr lang="en-US" dirty="0"/>
              <a:t> unit cell geometry</a:t>
            </a:r>
          </a:p>
        </p:txBody>
      </p:sp>
    </p:spTree>
    <p:extLst>
      <p:ext uri="{BB962C8B-B14F-4D97-AF65-F5344CB8AC3E}">
        <p14:creationId xmlns:p14="http://schemas.microsoft.com/office/powerpoint/2010/main" val="333972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58950" algn="l"/>
              </a:tabLst>
            </a:pPr>
            <a:r>
              <a:rPr lang="en-US" dirty="0"/>
              <a:t>Metal examples: </a:t>
            </a:r>
            <a:r>
              <a:rPr lang="en-US" dirty="0">
                <a:solidFill>
                  <a:schemeClr val="accent6"/>
                </a:solidFill>
              </a:rPr>
              <a:t>AISI 316L (Stainless Steel)</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9477196"/>
              </p:ext>
            </p:extLst>
          </p:nvPr>
        </p:nvGraphicFramePr>
        <p:xfrm>
          <a:off x="449943" y="815671"/>
          <a:ext cx="11292113" cy="4521645"/>
        </p:xfrm>
        <a:graphic>
          <a:graphicData uri="http://schemas.openxmlformats.org/drawingml/2006/table">
            <a:tbl>
              <a:tblPr firstRow="1" firstCol="1" bandRow="1">
                <a:tableStyleId>{3B4B98B0-60AC-42C2-AFA5-B58CD77FA1E5}</a:tableStyleId>
              </a:tblPr>
              <a:tblGrid>
                <a:gridCol w="2158661">
                  <a:extLst>
                    <a:ext uri="{9D8B030D-6E8A-4147-A177-3AD203B41FA5}">
                      <a16:colId xmlns:a16="http://schemas.microsoft.com/office/drawing/2014/main" val="20000"/>
                    </a:ext>
                  </a:extLst>
                </a:gridCol>
                <a:gridCol w="1702846">
                  <a:extLst>
                    <a:ext uri="{9D8B030D-6E8A-4147-A177-3AD203B41FA5}">
                      <a16:colId xmlns:a16="http://schemas.microsoft.com/office/drawing/2014/main" val="20001"/>
                    </a:ext>
                  </a:extLst>
                </a:gridCol>
                <a:gridCol w="7430606">
                  <a:extLst>
                    <a:ext uri="{9D8B030D-6E8A-4147-A177-3AD203B41FA5}">
                      <a16:colId xmlns:a16="http://schemas.microsoft.com/office/drawing/2014/main" val="20002"/>
                    </a:ext>
                  </a:extLst>
                </a:gridCol>
              </a:tblGrid>
              <a:tr h="235889">
                <a:tc gridSpan="3">
                  <a:txBody>
                    <a:bodyPr/>
                    <a:lstStyle/>
                    <a:p>
                      <a:pPr marL="0" marR="0" algn="ctr">
                        <a:spcBef>
                          <a:spcPts val="0"/>
                        </a:spcBef>
                        <a:spcAft>
                          <a:spcPts val="0"/>
                        </a:spcAft>
                        <a:tabLst>
                          <a:tab pos="808355" algn="l"/>
                        </a:tabLst>
                      </a:pPr>
                      <a:r>
                        <a:rPr lang="en-US" sz="2000" dirty="0">
                          <a:solidFill>
                            <a:srgbClr val="192C63"/>
                          </a:solidFill>
                        </a:rPr>
                        <a:t>AISI 316L </a:t>
                      </a:r>
                    </a:p>
                  </a:txBody>
                  <a:tcPr marL="68580" marR="68580" marT="0" marB="0"/>
                </a:tc>
                <a:tc hMerge="1">
                  <a:txBody>
                    <a:bodyPr/>
                    <a:lstStyle/>
                    <a:p>
                      <a:pPr marL="0" marR="0">
                        <a:spcBef>
                          <a:spcPts val="0"/>
                        </a:spcBef>
                        <a:spcAft>
                          <a:spcPts val="0"/>
                        </a:spcAft>
                        <a:tabLst>
                          <a:tab pos="808355" algn="l"/>
                        </a:tabLst>
                      </a:pPr>
                      <a:endParaRPr lang="en-US" sz="1800" b="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endParaRPr>
                    </a:p>
                  </a:txBody>
                  <a:tcPr marL="68580" marR="68580" marT="0" marB="0">
                    <a:noFill/>
                  </a:tcPr>
                </a:tc>
                <a:tc hMerge="1">
                  <a:txBody>
                    <a:bodyPr/>
                    <a:lstStyle/>
                    <a:p>
                      <a:pPr marL="0" marR="0">
                        <a:spcBef>
                          <a:spcPts val="0"/>
                        </a:spcBef>
                        <a:spcAft>
                          <a:spcPts val="0"/>
                        </a:spcAft>
                        <a:tabLst>
                          <a:tab pos="808355" algn="l"/>
                        </a:tabLst>
                      </a:pPr>
                      <a:endParaRPr lang="en-US" sz="1800" b="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endParaRPr>
                    </a:p>
                  </a:txBody>
                  <a:tcPr marL="68580" marR="68580" marT="0" marB="0">
                    <a:noFill/>
                  </a:tcPr>
                </a:tc>
                <a:extLst>
                  <a:ext uri="{0D108BD9-81ED-4DB2-BD59-A6C34878D82A}">
                    <a16:rowId xmlns:a16="http://schemas.microsoft.com/office/drawing/2014/main" val="10000"/>
                  </a:ext>
                </a:extLst>
              </a:tr>
              <a:tr h="235889">
                <a:tc>
                  <a:txBody>
                    <a:bodyPr/>
                    <a:lstStyle/>
                    <a:p>
                      <a:pPr marL="0" marR="0">
                        <a:spcBef>
                          <a:spcPts val="0"/>
                        </a:spcBef>
                        <a:spcAft>
                          <a:spcPts val="0"/>
                        </a:spcAft>
                        <a:tabLst>
                          <a:tab pos="808355" algn="l"/>
                        </a:tabLst>
                      </a:pPr>
                      <a:r>
                        <a:rPr lang="en-US" sz="2000" dirty="0">
                          <a:solidFill>
                            <a:srgbClr val="192C63"/>
                          </a:solidFill>
                        </a:rPr>
                        <a:t>Fe</a:t>
                      </a:r>
                    </a:p>
                  </a:txBody>
                  <a:tcPr marL="68580" marR="68580" marT="0" marB="0"/>
                </a:tc>
                <a:tc>
                  <a:txBody>
                    <a:bodyPr/>
                    <a:lstStyle/>
                    <a:p>
                      <a:pPr marL="0" marR="0">
                        <a:spcBef>
                          <a:spcPts val="0"/>
                        </a:spcBef>
                        <a:spcAft>
                          <a:spcPts val="0"/>
                        </a:spcAft>
                        <a:tabLst>
                          <a:tab pos="808355" algn="l"/>
                        </a:tabLst>
                      </a:pPr>
                      <a:r>
                        <a:rPr lang="en-US" sz="2000">
                          <a:solidFill>
                            <a:srgbClr val="192C63"/>
                          </a:solidFill>
                        </a:rPr>
                        <a:t>60-65%</a:t>
                      </a:r>
                    </a:p>
                  </a:txBody>
                  <a:tcPr marL="68580" marR="68580" marT="0" marB="0"/>
                </a:tc>
                <a:tc>
                  <a:txBody>
                    <a:bodyPr/>
                    <a:lstStyle/>
                    <a:p>
                      <a:pPr marL="0" marR="0">
                        <a:spcBef>
                          <a:spcPts val="0"/>
                        </a:spcBef>
                        <a:spcAft>
                          <a:spcPts val="0"/>
                        </a:spcAft>
                        <a:tabLst>
                          <a:tab pos="808355" algn="l"/>
                        </a:tabLst>
                      </a:pPr>
                      <a:r>
                        <a:rPr lang="en-US" sz="2000">
                          <a:solidFill>
                            <a:srgbClr val="192C63"/>
                          </a:solidFill>
                        </a:rPr>
                        <a:t> </a:t>
                      </a:r>
                    </a:p>
                  </a:txBody>
                  <a:tcPr marL="68580" marR="68580" marT="0" marB="0"/>
                </a:tc>
                <a:extLst>
                  <a:ext uri="{0D108BD9-81ED-4DB2-BD59-A6C34878D82A}">
                    <a16:rowId xmlns:a16="http://schemas.microsoft.com/office/drawing/2014/main" val="10001"/>
                  </a:ext>
                </a:extLst>
              </a:tr>
              <a:tr h="471778">
                <a:tc>
                  <a:txBody>
                    <a:bodyPr/>
                    <a:lstStyle/>
                    <a:p>
                      <a:pPr marL="0" marR="0">
                        <a:spcBef>
                          <a:spcPts val="0"/>
                        </a:spcBef>
                        <a:spcAft>
                          <a:spcPts val="0"/>
                        </a:spcAft>
                        <a:tabLst>
                          <a:tab pos="808355" algn="l"/>
                        </a:tabLst>
                      </a:pPr>
                      <a:r>
                        <a:rPr lang="en-US" sz="2000" dirty="0">
                          <a:solidFill>
                            <a:srgbClr val="192C63"/>
                          </a:solidFill>
                        </a:rPr>
                        <a:t>Cr</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17-19%</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Forms Cr2O3 to passivate the stainless steel surface</a:t>
                      </a:r>
                    </a:p>
                  </a:txBody>
                  <a:tcPr marL="68580" marR="68580" marT="0" marB="0"/>
                </a:tc>
                <a:extLst>
                  <a:ext uri="{0D108BD9-81ED-4DB2-BD59-A6C34878D82A}">
                    <a16:rowId xmlns:a16="http://schemas.microsoft.com/office/drawing/2014/main" val="10002"/>
                  </a:ext>
                </a:extLst>
              </a:tr>
              <a:tr h="1179444">
                <a:tc>
                  <a:txBody>
                    <a:bodyPr/>
                    <a:lstStyle/>
                    <a:p>
                      <a:pPr marL="0" marR="0">
                        <a:spcBef>
                          <a:spcPts val="0"/>
                        </a:spcBef>
                        <a:spcAft>
                          <a:spcPts val="0"/>
                        </a:spcAft>
                        <a:tabLst>
                          <a:tab pos="808355" algn="l"/>
                        </a:tabLst>
                      </a:pPr>
                      <a:r>
                        <a:rPr lang="en-US" sz="2000" dirty="0">
                          <a:solidFill>
                            <a:srgbClr val="192C63"/>
                          </a:solidFill>
                        </a:rPr>
                        <a:t>Ni</a:t>
                      </a:r>
                    </a:p>
                  </a:txBody>
                  <a:tcPr marL="68580" marR="68580" marT="0" marB="0"/>
                </a:tc>
                <a:tc>
                  <a:txBody>
                    <a:bodyPr/>
                    <a:lstStyle/>
                    <a:p>
                      <a:pPr marL="0" marR="0">
                        <a:spcBef>
                          <a:spcPts val="0"/>
                        </a:spcBef>
                        <a:spcAft>
                          <a:spcPts val="0"/>
                        </a:spcAft>
                        <a:tabLst>
                          <a:tab pos="808355" algn="l"/>
                        </a:tabLst>
                      </a:pPr>
                      <a:r>
                        <a:rPr lang="en-US" sz="2000">
                          <a:solidFill>
                            <a:srgbClr val="192C63"/>
                          </a:solidFill>
                        </a:rPr>
                        <a:t>12-14%</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Stabilizes the austenite (FCC) form of iron which is stronger than α ferrite (BCC), forms substantial defects in the iron structure </a:t>
                      </a:r>
                      <a:r>
                        <a:rPr lang="en-US" sz="2000" dirty="0">
                          <a:solidFill>
                            <a:srgbClr val="192C63"/>
                          </a:solidFill>
                          <a:sym typeface="Wingdings" panose="05000000000000000000" pitchFamily="2" charset="2"/>
                        </a:rPr>
                        <a:t></a:t>
                      </a:r>
                      <a:r>
                        <a:rPr lang="en-US" sz="2000" dirty="0">
                          <a:solidFill>
                            <a:srgbClr val="192C63"/>
                          </a:solidFill>
                        </a:rPr>
                        <a:t>Increases corrosion resistance</a:t>
                      </a:r>
                    </a:p>
                  </a:txBody>
                  <a:tcPr marL="68580" marR="68580" marT="0" marB="0"/>
                </a:tc>
                <a:extLst>
                  <a:ext uri="{0D108BD9-81ED-4DB2-BD59-A6C34878D82A}">
                    <a16:rowId xmlns:a16="http://schemas.microsoft.com/office/drawing/2014/main" val="10003"/>
                  </a:ext>
                </a:extLst>
              </a:tr>
              <a:tr h="943556">
                <a:tc>
                  <a:txBody>
                    <a:bodyPr/>
                    <a:lstStyle/>
                    <a:p>
                      <a:pPr marL="0" marR="0">
                        <a:spcBef>
                          <a:spcPts val="0"/>
                        </a:spcBef>
                        <a:spcAft>
                          <a:spcPts val="0"/>
                        </a:spcAft>
                        <a:tabLst>
                          <a:tab pos="808355" algn="l"/>
                        </a:tabLst>
                      </a:pPr>
                      <a:r>
                        <a:rPr lang="en-US" sz="2000" dirty="0">
                          <a:solidFill>
                            <a:srgbClr val="192C63"/>
                          </a:solidFill>
                        </a:rPr>
                        <a:t>C</a:t>
                      </a:r>
                    </a:p>
                  </a:txBody>
                  <a:tcPr marL="68580" marR="68580" marT="0" marB="0"/>
                </a:tc>
                <a:tc>
                  <a:txBody>
                    <a:bodyPr/>
                    <a:lstStyle/>
                    <a:p>
                      <a:pPr marL="0" marR="0">
                        <a:spcBef>
                          <a:spcPts val="0"/>
                        </a:spcBef>
                        <a:spcAft>
                          <a:spcPts val="0"/>
                        </a:spcAft>
                        <a:tabLst>
                          <a:tab pos="808355" algn="l"/>
                        </a:tabLst>
                      </a:pPr>
                      <a:r>
                        <a:rPr lang="en-US" sz="2000">
                          <a:solidFill>
                            <a:srgbClr val="192C63"/>
                          </a:solidFill>
                        </a:rPr>
                        <a:t>&lt;0.03%</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Form interstitial defects which increase resistance to deformation or plane slip</a:t>
                      </a:r>
                    </a:p>
                    <a:p>
                      <a:pPr marL="0" marR="0">
                        <a:spcBef>
                          <a:spcPts val="0"/>
                        </a:spcBef>
                        <a:spcAft>
                          <a:spcPts val="0"/>
                        </a:spcAft>
                        <a:tabLst>
                          <a:tab pos="808355" algn="l"/>
                        </a:tabLst>
                      </a:pPr>
                      <a:r>
                        <a:rPr lang="en-US" sz="2000" dirty="0">
                          <a:solidFill>
                            <a:srgbClr val="192C63"/>
                          </a:solidFill>
                        </a:rPr>
                        <a:t>REDUCES corrosion resistance</a:t>
                      </a:r>
                    </a:p>
                  </a:txBody>
                  <a:tcPr marL="68580" marR="68580" marT="0" marB="0"/>
                </a:tc>
                <a:extLst>
                  <a:ext uri="{0D108BD9-81ED-4DB2-BD59-A6C34878D82A}">
                    <a16:rowId xmlns:a16="http://schemas.microsoft.com/office/drawing/2014/main" val="10004"/>
                  </a:ext>
                </a:extLst>
              </a:tr>
              <a:tr h="707667">
                <a:tc>
                  <a:txBody>
                    <a:bodyPr/>
                    <a:lstStyle/>
                    <a:p>
                      <a:pPr marL="0" marR="0">
                        <a:spcBef>
                          <a:spcPts val="0"/>
                        </a:spcBef>
                        <a:spcAft>
                          <a:spcPts val="0"/>
                        </a:spcAft>
                        <a:tabLst>
                          <a:tab pos="808355" algn="l"/>
                        </a:tabLst>
                      </a:pPr>
                      <a:r>
                        <a:rPr lang="en-US" sz="2000" dirty="0">
                          <a:solidFill>
                            <a:srgbClr val="192C63"/>
                          </a:solidFill>
                        </a:rPr>
                        <a:t>Mo</a:t>
                      </a:r>
                    </a:p>
                  </a:txBody>
                  <a:tcPr marL="68580" marR="68580" marT="0" marB="0"/>
                </a:tc>
                <a:tc>
                  <a:txBody>
                    <a:bodyPr/>
                    <a:lstStyle/>
                    <a:p>
                      <a:pPr marL="0" marR="0">
                        <a:spcBef>
                          <a:spcPts val="0"/>
                        </a:spcBef>
                        <a:spcAft>
                          <a:spcPts val="0"/>
                        </a:spcAft>
                        <a:tabLst>
                          <a:tab pos="808355" algn="l"/>
                        </a:tabLst>
                      </a:pPr>
                      <a:r>
                        <a:rPr lang="en-US" sz="2000">
                          <a:solidFill>
                            <a:srgbClr val="192C63"/>
                          </a:solidFill>
                        </a:rPr>
                        <a:t>2-4%</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Competitively binds to Cl- to prevent pitting corrosion of steel and reduce corrosion in physiological fluids</a:t>
                      </a:r>
                    </a:p>
                  </a:txBody>
                  <a:tcPr marL="68580" marR="68580" marT="0" marB="0"/>
                </a:tc>
                <a:extLst>
                  <a:ext uri="{0D108BD9-81ED-4DB2-BD59-A6C34878D82A}">
                    <a16:rowId xmlns:a16="http://schemas.microsoft.com/office/drawing/2014/main" val="10005"/>
                  </a:ext>
                </a:extLst>
              </a:tr>
              <a:tr h="235889">
                <a:tc>
                  <a:txBody>
                    <a:bodyPr/>
                    <a:lstStyle/>
                    <a:p>
                      <a:pPr marL="0" marR="0">
                        <a:spcBef>
                          <a:spcPts val="0"/>
                        </a:spcBef>
                        <a:spcAft>
                          <a:spcPts val="0"/>
                        </a:spcAft>
                        <a:tabLst>
                          <a:tab pos="808355" algn="l"/>
                        </a:tabLst>
                      </a:pPr>
                      <a:r>
                        <a:rPr lang="en-US" sz="2000" dirty="0">
                          <a:solidFill>
                            <a:srgbClr val="192C63"/>
                          </a:solidFill>
                        </a:rPr>
                        <a:t>Mg</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2%</a:t>
                      </a:r>
                    </a:p>
                  </a:txBody>
                  <a:tcPr marL="68580" marR="68580" marT="0" marB="0"/>
                </a:tc>
                <a:tc>
                  <a:txBody>
                    <a:bodyPr/>
                    <a:lstStyle/>
                    <a:p>
                      <a:pPr marL="0" marR="0">
                        <a:spcBef>
                          <a:spcPts val="0"/>
                        </a:spcBef>
                        <a:spcAft>
                          <a:spcPts val="0"/>
                        </a:spcAft>
                        <a:tabLst>
                          <a:tab pos="808355" algn="l"/>
                        </a:tabLst>
                      </a:pPr>
                      <a:r>
                        <a:rPr lang="en-US" sz="2000" dirty="0">
                          <a:solidFill>
                            <a:srgbClr val="192C63"/>
                          </a:solidFill>
                        </a:rPr>
                        <a:t>Processing agent</a:t>
                      </a:r>
                    </a:p>
                  </a:txBody>
                  <a:tcPr marL="68580" marR="68580" marT="0" marB="0"/>
                </a:tc>
                <a:extLst>
                  <a:ext uri="{0D108BD9-81ED-4DB2-BD59-A6C34878D82A}">
                    <a16:rowId xmlns:a16="http://schemas.microsoft.com/office/drawing/2014/main" val="10006"/>
                  </a:ext>
                </a:extLst>
              </a:tr>
              <a:tr h="235889">
                <a:tc gridSpan="3">
                  <a:txBody>
                    <a:bodyPr/>
                    <a:lstStyle/>
                    <a:p>
                      <a:pPr marL="0" marR="0">
                        <a:spcBef>
                          <a:spcPts val="0"/>
                        </a:spcBef>
                        <a:spcAft>
                          <a:spcPts val="0"/>
                        </a:spcAft>
                        <a:tabLst>
                          <a:tab pos="808355" algn="l"/>
                        </a:tabLst>
                      </a:pPr>
                      <a:r>
                        <a:rPr lang="en-US" sz="2000" dirty="0">
                          <a:solidFill>
                            <a:srgbClr val="192C63"/>
                          </a:solidFill>
                        </a:rPr>
                        <a:t>Trace elements: Cu N, P, Si, S, </a:t>
                      </a:r>
                      <a:r>
                        <a:rPr lang="en-US" sz="2000" dirty="0" err="1">
                          <a:solidFill>
                            <a:srgbClr val="192C63"/>
                          </a:solidFill>
                        </a:rPr>
                        <a:t>Mn</a:t>
                      </a:r>
                      <a:endParaRPr lang="en-US" sz="2000" dirty="0">
                        <a:solidFill>
                          <a:srgbClr val="192C63"/>
                        </a:solidFill>
                      </a:endParaRPr>
                    </a:p>
                  </a:txBody>
                  <a:tcPr marL="68580" marR="68580" marT="0" marB="0"/>
                </a:tc>
                <a:tc hMerge="1">
                  <a:txBody>
                    <a:bodyPr/>
                    <a:lstStyle/>
                    <a:p>
                      <a:pPr marL="0" marR="0">
                        <a:spcBef>
                          <a:spcPts val="0"/>
                        </a:spcBef>
                        <a:spcAft>
                          <a:spcPts val="0"/>
                        </a:spcAft>
                        <a:tabLst>
                          <a:tab pos="808355" algn="l"/>
                        </a:tabLst>
                      </a:pPr>
                      <a:endParaRPr lang="en-US" sz="1800" b="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endParaRPr>
                    </a:p>
                  </a:txBody>
                  <a:tcPr marL="68580" marR="68580" marT="0" marB="0">
                    <a:noFill/>
                  </a:tcPr>
                </a:tc>
                <a:tc hMerge="1">
                  <a:txBody>
                    <a:bodyPr/>
                    <a:lstStyle/>
                    <a:p>
                      <a:pPr marL="0" marR="0">
                        <a:spcBef>
                          <a:spcPts val="0"/>
                        </a:spcBef>
                        <a:spcAft>
                          <a:spcPts val="0"/>
                        </a:spcAft>
                        <a:tabLst>
                          <a:tab pos="808355" algn="l"/>
                        </a:tabLst>
                      </a:pPr>
                      <a:endParaRPr lang="en-US" sz="1800" b="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endParaRPr>
                    </a:p>
                  </a:txBody>
                  <a:tcPr marL="68580" marR="68580" marT="0" marB="0">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327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0AA59-DA4D-0B72-36A1-36931755F053}"/>
              </a:ext>
            </a:extLst>
          </p:cNvPr>
          <p:cNvSpPr>
            <a:spLocks noGrp="1"/>
          </p:cNvSpPr>
          <p:nvPr>
            <p:ph type="title"/>
          </p:nvPr>
        </p:nvSpPr>
        <p:spPr/>
        <p:txBody>
          <a:bodyPr/>
          <a:lstStyle/>
          <a:p>
            <a:r>
              <a:rPr lang="en-US" dirty="0"/>
              <a:t>Metal examples: </a:t>
            </a:r>
            <a:r>
              <a:rPr lang="en-US" dirty="0">
                <a:solidFill>
                  <a:schemeClr val="accent6"/>
                </a:solidFill>
              </a:rPr>
              <a:t>AISI 316L (Stainless Steel)</a:t>
            </a:r>
            <a:endParaRPr lang="en-US" dirty="0"/>
          </a:p>
        </p:txBody>
      </p:sp>
      <p:sp>
        <p:nvSpPr>
          <p:cNvPr id="3" name="Content Placeholder 2">
            <a:extLst>
              <a:ext uri="{FF2B5EF4-FFF2-40B4-BE49-F238E27FC236}">
                <a16:creationId xmlns:a16="http://schemas.microsoft.com/office/drawing/2014/main" id="{C3602AE3-1A81-5543-BA37-465B3D295D13}"/>
              </a:ext>
            </a:extLst>
          </p:cNvPr>
          <p:cNvSpPr>
            <a:spLocks noGrp="1"/>
          </p:cNvSpPr>
          <p:nvPr>
            <p:ph idx="1"/>
          </p:nvPr>
        </p:nvSpPr>
        <p:spPr>
          <a:xfrm>
            <a:off x="673740" y="4014060"/>
            <a:ext cx="7726341" cy="1883662"/>
          </a:xfrm>
        </p:spPr>
        <p:txBody>
          <a:bodyPr/>
          <a:lstStyle/>
          <a:p>
            <a:pPr marL="0" indent="0">
              <a:buNone/>
            </a:pPr>
            <a:r>
              <a:rPr lang="en-US" dirty="0">
                <a:solidFill>
                  <a:schemeClr val="accent3"/>
                </a:solidFill>
              </a:rPr>
              <a:t>(+) Strength</a:t>
            </a:r>
          </a:p>
          <a:p>
            <a:pPr marL="0" indent="0">
              <a:buNone/>
            </a:pPr>
            <a:r>
              <a:rPr lang="en-US" dirty="0">
                <a:solidFill>
                  <a:schemeClr val="accent3"/>
                </a:solidFill>
              </a:rPr>
              <a:t>(+) Ease in manufacture and molding into desired shapes</a:t>
            </a:r>
          </a:p>
          <a:p>
            <a:pPr marL="0" indent="0">
              <a:buNone/>
            </a:pPr>
            <a:r>
              <a:rPr lang="en-US" dirty="0">
                <a:solidFill>
                  <a:schemeClr val="accent3"/>
                </a:solidFill>
              </a:rPr>
              <a:t>(+) More economical compared to other metallic biomaterials</a:t>
            </a:r>
          </a:p>
          <a:p>
            <a:pPr marL="0" indent="0">
              <a:buNone/>
            </a:pPr>
            <a:r>
              <a:rPr lang="en-US" dirty="0">
                <a:solidFill>
                  <a:schemeClr val="accent2"/>
                </a:solidFill>
              </a:rPr>
              <a:t>(-) Corrosive </a:t>
            </a:r>
            <a:r>
              <a:rPr lang="en-US" i="1" dirty="0">
                <a:solidFill>
                  <a:schemeClr val="accent2"/>
                </a:solidFill>
              </a:rPr>
              <a:t>in vivo</a:t>
            </a:r>
            <a:endParaRPr lang="en-US" dirty="0">
              <a:solidFill>
                <a:schemeClr val="accent2"/>
              </a:solidFill>
            </a:endParaRPr>
          </a:p>
          <a:p>
            <a:pPr marL="0" indent="0">
              <a:buNone/>
            </a:pPr>
            <a:r>
              <a:rPr lang="en-US" dirty="0">
                <a:solidFill>
                  <a:schemeClr val="accent2"/>
                </a:solidFill>
              </a:rPr>
              <a:t>(-) Strength mismatch: stress shielding</a:t>
            </a:r>
          </a:p>
          <a:p>
            <a:endParaRPr lang="en-US" dirty="0"/>
          </a:p>
        </p:txBody>
      </p:sp>
      <p:pic>
        <p:nvPicPr>
          <p:cNvPr id="4" name="Picture 3">
            <a:extLst>
              <a:ext uri="{FF2B5EF4-FFF2-40B4-BE49-F238E27FC236}">
                <a16:creationId xmlns:a16="http://schemas.microsoft.com/office/drawing/2014/main" id="{9A4F34BD-7D48-D1F5-4D8E-420EFE09888D}"/>
              </a:ext>
            </a:extLst>
          </p:cNvPr>
          <p:cNvPicPr>
            <a:picLocks noChangeAspect="1"/>
          </p:cNvPicPr>
          <p:nvPr/>
        </p:nvPicPr>
        <p:blipFill>
          <a:blip r:embed="rId2"/>
          <a:stretch>
            <a:fillRect/>
          </a:stretch>
        </p:blipFill>
        <p:spPr>
          <a:xfrm>
            <a:off x="673741" y="1167756"/>
            <a:ext cx="4182431" cy="2273438"/>
          </a:xfrm>
          <a:prstGeom prst="rect">
            <a:avLst/>
          </a:prstGeom>
          <a:ln>
            <a:solidFill>
              <a:srgbClr val="FFA046"/>
            </a:solidFill>
          </a:ln>
        </p:spPr>
      </p:pic>
      <p:sp>
        <p:nvSpPr>
          <p:cNvPr id="5" name="TextBox 4">
            <a:extLst>
              <a:ext uri="{FF2B5EF4-FFF2-40B4-BE49-F238E27FC236}">
                <a16:creationId xmlns:a16="http://schemas.microsoft.com/office/drawing/2014/main" id="{C1005A16-4AD2-3F5D-4BD9-F73E1443CFED}"/>
              </a:ext>
            </a:extLst>
          </p:cNvPr>
          <p:cNvSpPr txBox="1"/>
          <p:nvPr/>
        </p:nvSpPr>
        <p:spPr>
          <a:xfrm>
            <a:off x="260808" y="720934"/>
            <a:ext cx="1143262" cy="461665"/>
          </a:xfrm>
          <a:prstGeom prst="rect">
            <a:avLst/>
          </a:prstGeom>
          <a:noFill/>
        </p:spPr>
        <p:txBody>
          <a:bodyPr wrap="none" rtlCol="0">
            <a:spAutoFit/>
          </a:bodyPr>
          <a:lstStyle/>
          <a:p>
            <a:r>
              <a:rPr lang="en-US" sz="2400" b="1" u="sng" dirty="0">
                <a:solidFill>
                  <a:srgbClr val="192C63"/>
                </a:solidFill>
              </a:rPr>
              <a:t>Notes:</a:t>
            </a:r>
          </a:p>
        </p:txBody>
      </p:sp>
      <p:sp>
        <p:nvSpPr>
          <p:cNvPr id="6" name="TextBox 5">
            <a:extLst>
              <a:ext uri="{FF2B5EF4-FFF2-40B4-BE49-F238E27FC236}">
                <a16:creationId xmlns:a16="http://schemas.microsoft.com/office/drawing/2014/main" id="{6E971562-3513-D9D0-1008-1347D37C487E}"/>
              </a:ext>
            </a:extLst>
          </p:cNvPr>
          <p:cNvSpPr txBox="1"/>
          <p:nvPr/>
        </p:nvSpPr>
        <p:spPr>
          <a:xfrm>
            <a:off x="175567" y="3548370"/>
            <a:ext cx="1826141" cy="461665"/>
          </a:xfrm>
          <a:prstGeom prst="rect">
            <a:avLst/>
          </a:prstGeom>
          <a:noFill/>
        </p:spPr>
        <p:txBody>
          <a:bodyPr wrap="none" rtlCol="0">
            <a:spAutoFit/>
          </a:bodyPr>
          <a:lstStyle/>
          <a:p>
            <a:r>
              <a:rPr lang="en-US" sz="2400" b="1" u="sng" dirty="0">
                <a:solidFill>
                  <a:srgbClr val="192C63"/>
                </a:solidFill>
              </a:rPr>
              <a:t>Pros/Cons:</a:t>
            </a:r>
          </a:p>
        </p:txBody>
      </p:sp>
      <p:sp>
        <p:nvSpPr>
          <p:cNvPr id="7" name="TextBox 6">
            <a:extLst>
              <a:ext uri="{FF2B5EF4-FFF2-40B4-BE49-F238E27FC236}">
                <a16:creationId xmlns:a16="http://schemas.microsoft.com/office/drawing/2014/main" id="{94942C14-B0C7-F8BE-0BF2-EFABDC72FE46}"/>
              </a:ext>
            </a:extLst>
          </p:cNvPr>
          <p:cNvSpPr txBox="1"/>
          <p:nvPr/>
        </p:nvSpPr>
        <p:spPr>
          <a:xfrm>
            <a:off x="6028405" y="720934"/>
            <a:ext cx="2132315" cy="461665"/>
          </a:xfrm>
          <a:prstGeom prst="rect">
            <a:avLst/>
          </a:prstGeom>
          <a:noFill/>
        </p:spPr>
        <p:txBody>
          <a:bodyPr wrap="none" rtlCol="0">
            <a:spAutoFit/>
          </a:bodyPr>
          <a:lstStyle/>
          <a:p>
            <a:r>
              <a:rPr lang="en-US" sz="2400" b="1" u="sng" dirty="0">
                <a:solidFill>
                  <a:srgbClr val="192C63"/>
                </a:solidFill>
              </a:rPr>
              <a:t>Applications:</a:t>
            </a:r>
          </a:p>
        </p:txBody>
      </p:sp>
      <p:sp>
        <p:nvSpPr>
          <p:cNvPr id="8" name="Title 1">
            <a:extLst>
              <a:ext uri="{FF2B5EF4-FFF2-40B4-BE49-F238E27FC236}">
                <a16:creationId xmlns:a16="http://schemas.microsoft.com/office/drawing/2014/main" id="{71CFDA99-73F9-C6DE-168F-CC7DDAFA13D1}"/>
              </a:ext>
            </a:extLst>
          </p:cNvPr>
          <p:cNvSpPr txBox="1">
            <a:spLocks/>
          </p:cNvSpPr>
          <p:nvPr/>
        </p:nvSpPr>
        <p:spPr bwMode="auto">
          <a:xfrm>
            <a:off x="6429828" y="1248729"/>
            <a:ext cx="4572000" cy="841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5pPr>
            <a:lvl6pPr marL="4572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6pPr>
            <a:lvl7pPr marL="9144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7pPr>
            <a:lvl8pPr marL="13716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8pPr>
            <a:lvl9pPr marL="18288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9pPr>
          </a:lstStyle>
          <a:p>
            <a:pPr algn="l"/>
            <a:r>
              <a:rPr lang="en-US" sz="2400" b="0" kern="0" dirty="0">
                <a:effectLst/>
              </a:rPr>
              <a:t>Orthopedics &amp; Cardiovascular (stents)</a:t>
            </a:r>
          </a:p>
        </p:txBody>
      </p:sp>
    </p:spTree>
    <p:extLst>
      <p:ext uri="{BB962C8B-B14F-4D97-AF65-F5344CB8AC3E}">
        <p14:creationId xmlns:p14="http://schemas.microsoft.com/office/powerpoint/2010/main" val="31058655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0AA59-DA4D-0B72-36A1-36931755F053}"/>
              </a:ext>
            </a:extLst>
          </p:cNvPr>
          <p:cNvSpPr>
            <a:spLocks noGrp="1"/>
          </p:cNvSpPr>
          <p:nvPr>
            <p:ph type="title"/>
          </p:nvPr>
        </p:nvSpPr>
        <p:spPr/>
        <p:txBody>
          <a:bodyPr/>
          <a:lstStyle/>
          <a:p>
            <a:r>
              <a:rPr lang="en-US" dirty="0"/>
              <a:t>Metal examples: </a:t>
            </a:r>
            <a:r>
              <a:rPr lang="en-US" dirty="0">
                <a:solidFill>
                  <a:schemeClr val="accent6"/>
                </a:solidFill>
              </a:rPr>
              <a:t>Cobalt-Chromium (Co-Cr-Mo) Alloys</a:t>
            </a:r>
          </a:p>
        </p:txBody>
      </p:sp>
      <p:sp>
        <p:nvSpPr>
          <p:cNvPr id="3" name="Content Placeholder 2">
            <a:extLst>
              <a:ext uri="{FF2B5EF4-FFF2-40B4-BE49-F238E27FC236}">
                <a16:creationId xmlns:a16="http://schemas.microsoft.com/office/drawing/2014/main" id="{C3602AE3-1A81-5543-BA37-465B3D295D13}"/>
              </a:ext>
            </a:extLst>
          </p:cNvPr>
          <p:cNvSpPr>
            <a:spLocks noGrp="1"/>
          </p:cNvSpPr>
          <p:nvPr>
            <p:ph idx="1"/>
          </p:nvPr>
        </p:nvSpPr>
        <p:spPr>
          <a:xfrm>
            <a:off x="673740" y="4014060"/>
            <a:ext cx="7726341" cy="1883662"/>
          </a:xfrm>
        </p:spPr>
        <p:txBody>
          <a:bodyPr/>
          <a:lstStyle/>
          <a:p>
            <a:pPr marL="0" indent="0">
              <a:buNone/>
            </a:pPr>
            <a:r>
              <a:rPr lang="en-US" sz="2000" dirty="0">
                <a:solidFill>
                  <a:schemeClr val="accent3"/>
                </a:solidFill>
              </a:rPr>
              <a:t>(+) Better fatigue strength than AISI 316L</a:t>
            </a:r>
          </a:p>
          <a:p>
            <a:pPr marL="0" indent="0">
              <a:buNone/>
            </a:pPr>
            <a:r>
              <a:rPr lang="en-US" sz="2000" dirty="0">
                <a:solidFill>
                  <a:schemeClr val="accent3"/>
                </a:solidFill>
              </a:rPr>
              <a:t>(+) Good for applications with long service life</a:t>
            </a:r>
          </a:p>
          <a:p>
            <a:pPr marL="0" indent="0">
              <a:buNone/>
            </a:pPr>
            <a:r>
              <a:rPr lang="en-US" sz="2000" dirty="0">
                <a:solidFill>
                  <a:schemeClr val="accent3"/>
                </a:solidFill>
              </a:rPr>
              <a:t>(+) Improved corrosion resistance under stress</a:t>
            </a:r>
          </a:p>
          <a:p>
            <a:pPr marL="0" indent="0">
              <a:buNone/>
            </a:pPr>
            <a:r>
              <a:rPr lang="en-US" sz="2000" dirty="0">
                <a:solidFill>
                  <a:schemeClr val="accent2"/>
                </a:solidFill>
              </a:rPr>
              <a:t>(-) Poor wear properties, toxic wear products</a:t>
            </a:r>
          </a:p>
          <a:p>
            <a:pPr marL="0" indent="0">
              <a:buNone/>
            </a:pPr>
            <a:r>
              <a:rPr lang="en-US" sz="2000" dirty="0">
                <a:solidFill>
                  <a:schemeClr val="accent2"/>
                </a:solidFill>
              </a:rPr>
              <a:t>(-) Stress shielding, corrosive </a:t>
            </a:r>
            <a:r>
              <a:rPr lang="en-US" sz="2000" i="1" dirty="0">
                <a:solidFill>
                  <a:schemeClr val="accent2"/>
                </a:solidFill>
              </a:rPr>
              <a:t>in vivo</a:t>
            </a:r>
            <a:endParaRPr lang="en-US" sz="2000" dirty="0">
              <a:solidFill>
                <a:schemeClr val="accent2"/>
              </a:solidFill>
            </a:endParaRPr>
          </a:p>
        </p:txBody>
      </p:sp>
      <p:sp>
        <p:nvSpPr>
          <p:cNvPr id="5" name="TextBox 4">
            <a:extLst>
              <a:ext uri="{FF2B5EF4-FFF2-40B4-BE49-F238E27FC236}">
                <a16:creationId xmlns:a16="http://schemas.microsoft.com/office/drawing/2014/main" id="{C1005A16-4AD2-3F5D-4BD9-F73E1443CFED}"/>
              </a:ext>
            </a:extLst>
          </p:cNvPr>
          <p:cNvSpPr txBox="1"/>
          <p:nvPr/>
        </p:nvSpPr>
        <p:spPr>
          <a:xfrm>
            <a:off x="260808" y="720934"/>
            <a:ext cx="1143262" cy="461665"/>
          </a:xfrm>
          <a:prstGeom prst="rect">
            <a:avLst/>
          </a:prstGeom>
          <a:noFill/>
        </p:spPr>
        <p:txBody>
          <a:bodyPr wrap="none" rtlCol="0">
            <a:spAutoFit/>
          </a:bodyPr>
          <a:lstStyle/>
          <a:p>
            <a:r>
              <a:rPr lang="en-US" sz="2400" b="1" u="sng" dirty="0">
                <a:solidFill>
                  <a:srgbClr val="192C63"/>
                </a:solidFill>
              </a:rPr>
              <a:t>Notes:</a:t>
            </a:r>
          </a:p>
        </p:txBody>
      </p:sp>
      <p:sp>
        <p:nvSpPr>
          <p:cNvPr id="6" name="TextBox 5">
            <a:extLst>
              <a:ext uri="{FF2B5EF4-FFF2-40B4-BE49-F238E27FC236}">
                <a16:creationId xmlns:a16="http://schemas.microsoft.com/office/drawing/2014/main" id="{6E971562-3513-D9D0-1008-1347D37C487E}"/>
              </a:ext>
            </a:extLst>
          </p:cNvPr>
          <p:cNvSpPr txBox="1"/>
          <p:nvPr/>
        </p:nvSpPr>
        <p:spPr>
          <a:xfrm>
            <a:off x="175567" y="3548370"/>
            <a:ext cx="1826141" cy="461665"/>
          </a:xfrm>
          <a:prstGeom prst="rect">
            <a:avLst/>
          </a:prstGeom>
          <a:noFill/>
        </p:spPr>
        <p:txBody>
          <a:bodyPr wrap="none" rtlCol="0">
            <a:spAutoFit/>
          </a:bodyPr>
          <a:lstStyle/>
          <a:p>
            <a:r>
              <a:rPr lang="en-US" sz="2400" b="1" u="sng" dirty="0">
                <a:solidFill>
                  <a:srgbClr val="192C63"/>
                </a:solidFill>
              </a:rPr>
              <a:t>Pros/Cons:</a:t>
            </a:r>
          </a:p>
        </p:txBody>
      </p:sp>
      <p:sp>
        <p:nvSpPr>
          <p:cNvPr id="7" name="TextBox 6">
            <a:extLst>
              <a:ext uri="{FF2B5EF4-FFF2-40B4-BE49-F238E27FC236}">
                <a16:creationId xmlns:a16="http://schemas.microsoft.com/office/drawing/2014/main" id="{94942C14-B0C7-F8BE-0BF2-EFABDC72FE46}"/>
              </a:ext>
            </a:extLst>
          </p:cNvPr>
          <p:cNvSpPr txBox="1"/>
          <p:nvPr/>
        </p:nvSpPr>
        <p:spPr>
          <a:xfrm>
            <a:off x="6028405" y="720934"/>
            <a:ext cx="2132315" cy="461665"/>
          </a:xfrm>
          <a:prstGeom prst="rect">
            <a:avLst/>
          </a:prstGeom>
          <a:noFill/>
        </p:spPr>
        <p:txBody>
          <a:bodyPr wrap="none" rtlCol="0">
            <a:spAutoFit/>
          </a:bodyPr>
          <a:lstStyle/>
          <a:p>
            <a:r>
              <a:rPr lang="en-US" sz="2400" b="1" u="sng" dirty="0">
                <a:solidFill>
                  <a:srgbClr val="192C63"/>
                </a:solidFill>
              </a:rPr>
              <a:t>Applications:</a:t>
            </a:r>
          </a:p>
        </p:txBody>
      </p:sp>
      <p:sp>
        <p:nvSpPr>
          <p:cNvPr id="8" name="Title 1">
            <a:extLst>
              <a:ext uri="{FF2B5EF4-FFF2-40B4-BE49-F238E27FC236}">
                <a16:creationId xmlns:a16="http://schemas.microsoft.com/office/drawing/2014/main" id="{71CFDA99-73F9-C6DE-168F-CC7DDAFA13D1}"/>
              </a:ext>
            </a:extLst>
          </p:cNvPr>
          <p:cNvSpPr txBox="1">
            <a:spLocks/>
          </p:cNvSpPr>
          <p:nvPr/>
        </p:nvSpPr>
        <p:spPr bwMode="auto">
          <a:xfrm>
            <a:off x="6429828" y="1248729"/>
            <a:ext cx="4572000" cy="841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5pPr>
            <a:lvl6pPr marL="4572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6pPr>
            <a:lvl7pPr marL="9144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7pPr>
            <a:lvl8pPr marL="13716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8pPr>
            <a:lvl9pPr marL="18288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9pPr>
          </a:lstStyle>
          <a:p>
            <a:pPr algn="l"/>
            <a:r>
              <a:rPr lang="en-US" sz="2400" b="0" kern="0" dirty="0">
                <a:effectLst/>
              </a:rPr>
              <a:t>Orthopedics</a:t>
            </a:r>
          </a:p>
        </p:txBody>
      </p:sp>
      <p:pic>
        <p:nvPicPr>
          <p:cNvPr id="9" name="Picture 8">
            <a:extLst>
              <a:ext uri="{FF2B5EF4-FFF2-40B4-BE49-F238E27FC236}">
                <a16:creationId xmlns:a16="http://schemas.microsoft.com/office/drawing/2014/main" id="{D892AD83-5ED0-681F-C99D-09147E2EB151}"/>
              </a:ext>
            </a:extLst>
          </p:cNvPr>
          <p:cNvPicPr>
            <a:picLocks noChangeAspect="1"/>
          </p:cNvPicPr>
          <p:nvPr/>
        </p:nvPicPr>
        <p:blipFill>
          <a:blip r:embed="rId2"/>
          <a:stretch>
            <a:fillRect/>
          </a:stretch>
        </p:blipFill>
        <p:spPr>
          <a:xfrm>
            <a:off x="673740" y="1182599"/>
            <a:ext cx="3805270" cy="2415856"/>
          </a:xfrm>
          <a:prstGeom prst="rect">
            <a:avLst/>
          </a:prstGeom>
          <a:ln>
            <a:solidFill>
              <a:srgbClr val="FFA046"/>
            </a:solidFill>
          </a:ln>
        </p:spPr>
      </p:pic>
    </p:spTree>
    <p:extLst>
      <p:ext uri="{BB962C8B-B14F-4D97-AF65-F5344CB8AC3E}">
        <p14:creationId xmlns:p14="http://schemas.microsoft.com/office/powerpoint/2010/main" val="899518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0AA59-DA4D-0B72-36A1-36931755F053}"/>
              </a:ext>
            </a:extLst>
          </p:cNvPr>
          <p:cNvSpPr>
            <a:spLocks noGrp="1"/>
          </p:cNvSpPr>
          <p:nvPr>
            <p:ph type="title"/>
          </p:nvPr>
        </p:nvSpPr>
        <p:spPr/>
        <p:txBody>
          <a:bodyPr/>
          <a:lstStyle/>
          <a:p>
            <a:r>
              <a:rPr lang="en-US" dirty="0"/>
              <a:t>Metal examples: </a:t>
            </a:r>
            <a:r>
              <a:rPr lang="en-US" dirty="0" err="1">
                <a:solidFill>
                  <a:schemeClr val="accent6"/>
                </a:solidFill>
              </a:rPr>
              <a:t>Ti</a:t>
            </a:r>
            <a:r>
              <a:rPr lang="en-US" dirty="0">
                <a:solidFill>
                  <a:schemeClr val="accent6"/>
                </a:solidFill>
              </a:rPr>
              <a:t> and </a:t>
            </a:r>
            <a:r>
              <a:rPr lang="en-US" dirty="0" err="1">
                <a:solidFill>
                  <a:schemeClr val="accent6"/>
                </a:solidFill>
              </a:rPr>
              <a:t>Ti</a:t>
            </a:r>
            <a:r>
              <a:rPr lang="en-US" dirty="0">
                <a:solidFill>
                  <a:schemeClr val="accent6"/>
                </a:solidFill>
              </a:rPr>
              <a:t> Alloys</a:t>
            </a:r>
          </a:p>
        </p:txBody>
      </p:sp>
      <p:sp>
        <p:nvSpPr>
          <p:cNvPr id="3" name="Content Placeholder 2">
            <a:extLst>
              <a:ext uri="{FF2B5EF4-FFF2-40B4-BE49-F238E27FC236}">
                <a16:creationId xmlns:a16="http://schemas.microsoft.com/office/drawing/2014/main" id="{C3602AE3-1A81-5543-BA37-465B3D295D13}"/>
              </a:ext>
            </a:extLst>
          </p:cNvPr>
          <p:cNvSpPr>
            <a:spLocks noGrp="1"/>
          </p:cNvSpPr>
          <p:nvPr>
            <p:ph idx="1"/>
          </p:nvPr>
        </p:nvSpPr>
        <p:spPr>
          <a:xfrm>
            <a:off x="673739" y="4014060"/>
            <a:ext cx="10531535" cy="1883662"/>
          </a:xfrm>
        </p:spPr>
        <p:txBody>
          <a:bodyPr/>
          <a:lstStyle/>
          <a:p>
            <a:pPr marL="0" indent="0">
              <a:buNone/>
            </a:pPr>
            <a:r>
              <a:rPr lang="en-US" sz="2000" dirty="0">
                <a:solidFill>
                  <a:schemeClr val="accent3"/>
                </a:solidFill>
              </a:rPr>
              <a:t>(+) Lightweight compared to other metals</a:t>
            </a:r>
          </a:p>
          <a:p>
            <a:pPr marL="0" indent="0">
              <a:buNone/>
            </a:pPr>
            <a:r>
              <a:rPr lang="en-US" sz="2000" dirty="0">
                <a:solidFill>
                  <a:schemeClr val="accent3"/>
                </a:solidFill>
              </a:rPr>
              <a:t>(+) Greater strength/density than other metals</a:t>
            </a:r>
          </a:p>
          <a:p>
            <a:pPr marL="0" indent="0">
              <a:buNone/>
            </a:pPr>
            <a:r>
              <a:rPr lang="en-US" sz="2000" dirty="0">
                <a:solidFill>
                  <a:schemeClr val="accent3"/>
                </a:solidFill>
              </a:rPr>
              <a:t>(+) Improved corrosion resistance (surface oxide layer – TiO</a:t>
            </a:r>
            <a:r>
              <a:rPr lang="en-US" sz="2000" baseline="-25000" dirty="0">
                <a:solidFill>
                  <a:schemeClr val="accent3"/>
                </a:solidFill>
              </a:rPr>
              <a:t>2</a:t>
            </a:r>
            <a:r>
              <a:rPr lang="en-US" sz="2000" dirty="0">
                <a:solidFill>
                  <a:schemeClr val="accent3"/>
                </a:solidFill>
              </a:rPr>
              <a:t>), improved biocompatibility</a:t>
            </a:r>
          </a:p>
          <a:p>
            <a:pPr marL="0" indent="0">
              <a:buNone/>
            </a:pPr>
            <a:r>
              <a:rPr lang="en-US" sz="2000" dirty="0">
                <a:solidFill>
                  <a:schemeClr val="accent2"/>
                </a:solidFill>
              </a:rPr>
              <a:t>(-) Stress shielding, poor shear strength (can’t use as screws/plates)</a:t>
            </a:r>
          </a:p>
          <a:p>
            <a:pPr marL="0" indent="0">
              <a:buNone/>
            </a:pPr>
            <a:r>
              <a:rPr lang="en-US" sz="2000" dirty="0">
                <a:solidFill>
                  <a:schemeClr val="accent2"/>
                </a:solidFill>
              </a:rPr>
              <a:t>(-) Corrosive </a:t>
            </a:r>
            <a:r>
              <a:rPr lang="en-US" sz="2000" i="1" dirty="0">
                <a:solidFill>
                  <a:schemeClr val="accent2"/>
                </a:solidFill>
              </a:rPr>
              <a:t>in vivo</a:t>
            </a:r>
            <a:r>
              <a:rPr lang="en-US" sz="2000" dirty="0">
                <a:solidFill>
                  <a:schemeClr val="accent2"/>
                </a:solidFill>
              </a:rPr>
              <a:t>, expensive</a:t>
            </a:r>
          </a:p>
          <a:p>
            <a:endParaRPr lang="en-US" sz="2000" dirty="0"/>
          </a:p>
        </p:txBody>
      </p:sp>
      <p:sp>
        <p:nvSpPr>
          <p:cNvPr id="5" name="TextBox 4">
            <a:extLst>
              <a:ext uri="{FF2B5EF4-FFF2-40B4-BE49-F238E27FC236}">
                <a16:creationId xmlns:a16="http://schemas.microsoft.com/office/drawing/2014/main" id="{C1005A16-4AD2-3F5D-4BD9-F73E1443CFED}"/>
              </a:ext>
            </a:extLst>
          </p:cNvPr>
          <p:cNvSpPr txBox="1"/>
          <p:nvPr/>
        </p:nvSpPr>
        <p:spPr>
          <a:xfrm>
            <a:off x="260808" y="720934"/>
            <a:ext cx="1143262" cy="461665"/>
          </a:xfrm>
          <a:prstGeom prst="rect">
            <a:avLst/>
          </a:prstGeom>
          <a:noFill/>
        </p:spPr>
        <p:txBody>
          <a:bodyPr wrap="none" rtlCol="0">
            <a:spAutoFit/>
          </a:bodyPr>
          <a:lstStyle/>
          <a:p>
            <a:r>
              <a:rPr lang="en-US" sz="2400" b="1" u="sng" dirty="0">
                <a:solidFill>
                  <a:srgbClr val="192C63"/>
                </a:solidFill>
              </a:rPr>
              <a:t>Notes:</a:t>
            </a:r>
          </a:p>
        </p:txBody>
      </p:sp>
      <p:sp>
        <p:nvSpPr>
          <p:cNvPr id="6" name="TextBox 5">
            <a:extLst>
              <a:ext uri="{FF2B5EF4-FFF2-40B4-BE49-F238E27FC236}">
                <a16:creationId xmlns:a16="http://schemas.microsoft.com/office/drawing/2014/main" id="{6E971562-3513-D9D0-1008-1347D37C487E}"/>
              </a:ext>
            </a:extLst>
          </p:cNvPr>
          <p:cNvSpPr txBox="1"/>
          <p:nvPr/>
        </p:nvSpPr>
        <p:spPr>
          <a:xfrm>
            <a:off x="175567" y="3548370"/>
            <a:ext cx="1826141" cy="461665"/>
          </a:xfrm>
          <a:prstGeom prst="rect">
            <a:avLst/>
          </a:prstGeom>
          <a:noFill/>
        </p:spPr>
        <p:txBody>
          <a:bodyPr wrap="none" rtlCol="0">
            <a:spAutoFit/>
          </a:bodyPr>
          <a:lstStyle/>
          <a:p>
            <a:r>
              <a:rPr lang="en-US" sz="2400" b="1" u="sng" dirty="0">
                <a:solidFill>
                  <a:srgbClr val="192C63"/>
                </a:solidFill>
              </a:rPr>
              <a:t>Pros/Cons:</a:t>
            </a:r>
          </a:p>
        </p:txBody>
      </p:sp>
      <p:sp>
        <p:nvSpPr>
          <p:cNvPr id="7" name="TextBox 6">
            <a:extLst>
              <a:ext uri="{FF2B5EF4-FFF2-40B4-BE49-F238E27FC236}">
                <a16:creationId xmlns:a16="http://schemas.microsoft.com/office/drawing/2014/main" id="{94942C14-B0C7-F8BE-0BF2-EFABDC72FE46}"/>
              </a:ext>
            </a:extLst>
          </p:cNvPr>
          <p:cNvSpPr txBox="1"/>
          <p:nvPr/>
        </p:nvSpPr>
        <p:spPr>
          <a:xfrm>
            <a:off x="6028405" y="720934"/>
            <a:ext cx="2132315" cy="461665"/>
          </a:xfrm>
          <a:prstGeom prst="rect">
            <a:avLst/>
          </a:prstGeom>
          <a:noFill/>
        </p:spPr>
        <p:txBody>
          <a:bodyPr wrap="none" rtlCol="0">
            <a:spAutoFit/>
          </a:bodyPr>
          <a:lstStyle/>
          <a:p>
            <a:r>
              <a:rPr lang="en-US" sz="2400" b="1" u="sng" dirty="0">
                <a:solidFill>
                  <a:srgbClr val="192C63"/>
                </a:solidFill>
              </a:rPr>
              <a:t>Applications:</a:t>
            </a:r>
          </a:p>
        </p:txBody>
      </p:sp>
      <p:sp>
        <p:nvSpPr>
          <p:cNvPr id="8" name="Title 1">
            <a:extLst>
              <a:ext uri="{FF2B5EF4-FFF2-40B4-BE49-F238E27FC236}">
                <a16:creationId xmlns:a16="http://schemas.microsoft.com/office/drawing/2014/main" id="{71CFDA99-73F9-C6DE-168F-CC7DDAFA13D1}"/>
              </a:ext>
            </a:extLst>
          </p:cNvPr>
          <p:cNvSpPr txBox="1">
            <a:spLocks/>
          </p:cNvSpPr>
          <p:nvPr/>
        </p:nvSpPr>
        <p:spPr bwMode="auto">
          <a:xfrm>
            <a:off x="6429828" y="1248729"/>
            <a:ext cx="4572000" cy="841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5pPr>
            <a:lvl6pPr marL="4572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6pPr>
            <a:lvl7pPr marL="9144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7pPr>
            <a:lvl8pPr marL="13716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8pPr>
            <a:lvl9pPr marL="18288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9pPr>
          </a:lstStyle>
          <a:p>
            <a:pPr algn="l"/>
            <a:r>
              <a:rPr lang="en-US" sz="2400" b="0" kern="0" dirty="0">
                <a:effectLst/>
              </a:rPr>
              <a:t>Orthopedics &amp; Dental</a:t>
            </a:r>
          </a:p>
        </p:txBody>
      </p:sp>
      <p:pic>
        <p:nvPicPr>
          <p:cNvPr id="4" name="Picture 3">
            <a:extLst>
              <a:ext uri="{FF2B5EF4-FFF2-40B4-BE49-F238E27FC236}">
                <a16:creationId xmlns:a16="http://schemas.microsoft.com/office/drawing/2014/main" id="{B402D807-2839-7BD5-AF14-5A18382066DA}"/>
              </a:ext>
            </a:extLst>
          </p:cNvPr>
          <p:cNvPicPr>
            <a:picLocks noChangeAspect="1"/>
          </p:cNvPicPr>
          <p:nvPr/>
        </p:nvPicPr>
        <p:blipFill rotWithShape="1">
          <a:blip r:embed="rId2"/>
          <a:srcRect l="23684" t="29040" r="28816" b="26495"/>
          <a:stretch/>
        </p:blipFill>
        <p:spPr>
          <a:xfrm>
            <a:off x="673740" y="1194185"/>
            <a:ext cx="4343400" cy="2286000"/>
          </a:xfrm>
          <a:prstGeom prst="rect">
            <a:avLst/>
          </a:prstGeom>
          <a:ln>
            <a:solidFill>
              <a:srgbClr val="FFA046"/>
            </a:solidFill>
          </a:ln>
        </p:spPr>
      </p:pic>
      <p:sp>
        <p:nvSpPr>
          <p:cNvPr id="10" name="TextBox 9">
            <a:extLst>
              <a:ext uri="{FF2B5EF4-FFF2-40B4-BE49-F238E27FC236}">
                <a16:creationId xmlns:a16="http://schemas.microsoft.com/office/drawing/2014/main" id="{12BB60C4-0149-0E13-1E04-659DBACD021D}"/>
              </a:ext>
            </a:extLst>
          </p:cNvPr>
          <p:cNvSpPr txBox="1"/>
          <p:nvPr/>
        </p:nvSpPr>
        <p:spPr>
          <a:xfrm>
            <a:off x="5390862" y="2370691"/>
            <a:ext cx="6199133" cy="369332"/>
          </a:xfrm>
          <a:prstGeom prst="rect">
            <a:avLst/>
          </a:prstGeom>
          <a:noFill/>
        </p:spPr>
        <p:txBody>
          <a:bodyPr wrap="none" rtlCol="0">
            <a:spAutoFit/>
          </a:bodyPr>
          <a:lstStyle/>
          <a:p>
            <a:r>
              <a:rPr lang="en-US" dirty="0">
                <a:solidFill>
                  <a:schemeClr val="accent6"/>
                </a:solidFill>
              </a:rPr>
              <a:t>Make sure you know what all the elements in the alloys do!</a:t>
            </a:r>
          </a:p>
        </p:txBody>
      </p:sp>
    </p:spTree>
    <p:extLst>
      <p:ext uri="{BB962C8B-B14F-4D97-AF65-F5344CB8AC3E}">
        <p14:creationId xmlns:p14="http://schemas.microsoft.com/office/powerpoint/2010/main" val="16549591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Fabrication and Strengthening</a:t>
            </a:r>
          </a:p>
        </p:txBody>
      </p:sp>
      <p:sp>
        <p:nvSpPr>
          <p:cNvPr id="3" name="Content Placeholder 2"/>
          <p:cNvSpPr>
            <a:spLocks noGrp="1"/>
          </p:cNvSpPr>
          <p:nvPr>
            <p:ph idx="1"/>
          </p:nvPr>
        </p:nvSpPr>
        <p:spPr/>
        <p:txBody>
          <a:bodyPr/>
          <a:lstStyle/>
          <a:p>
            <a:r>
              <a:rPr lang="en-US" sz="2400" dirty="0"/>
              <a:t>Fabrication/Surface Modification Methods:</a:t>
            </a:r>
          </a:p>
          <a:p>
            <a:pPr lvl="1"/>
            <a:r>
              <a:rPr lang="en-US" sz="2000" dirty="0"/>
              <a:t>Casting</a:t>
            </a:r>
          </a:p>
          <a:p>
            <a:pPr lvl="1"/>
            <a:r>
              <a:rPr lang="en-US" sz="2000" dirty="0"/>
              <a:t>Solid State Sintering</a:t>
            </a:r>
          </a:p>
          <a:p>
            <a:r>
              <a:rPr lang="en-US" sz="2400" dirty="0"/>
              <a:t>Strengthening Methods</a:t>
            </a:r>
          </a:p>
          <a:p>
            <a:pPr lvl="1"/>
            <a:r>
              <a:rPr lang="en-US" sz="2000" dirty="0"/>
              <a:t>Solid Solution Hardening</a:t>
            </a:r>
          </a:p>
          <a:p>
            <a:pPr lvl="1"/>
            <a:r>
              <a:rPr lang="en-US" sz="2000" dirty="0"/>
              <a:t>Plastic Forming and Annealing</a:t>
            </a:r>
          </a:p>
          <a:p>
            <a:pPr lvl="1"/>
            <a:r>
              <a:rPr lang="en-US" sz="2000" dirty="0"/>
              <a:t>Hot Isostatic Pressing</a:t>
            </a:r>
          </a:p>
          <a:p>
            <a:pPr lvl="1"/>
            <a:r>
              <a:rPr lang="en-US" sz="2000" dirty="0"/>
              <a:t>Precipitation Hardening</a:t>
            </a:r>
          </a:p>
          <a:p>
            <a:pPr marL="457200" lvl="1" indent="0">
              <a:buNone/>
            </a:pPr>
            <a:endParaRPr lang="en-US" sz="2000" dirty="0"/>
          </a:p>
        </p:txBody>
      </p:sp>
    </p:spTree>
    <p:extLst>
      <p:ext uri="{BB962C8B-B14F-4D97-AF65-F5344CB8AC3E}">
        <p14:creationId xmlns:p14="http://schemas.microsoft.com/office/powerpoint/2010/main" val="11006978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Fabrication Methods</a:t>
            </a:r>
          </a:p>
        </p:txBody>
      </p:sp>
      <p:pic>
        <p:nvPicPr>
          <p:cNvPr id="4" name="Picture 3"/>
          <p:cNvPicPr>
            <a:picLocks noChangeAspect="1"/>
          </p:cNvPicPr>
          <p:nvPr/>
        </p:nvPicPr>
        <p:blipFill rotWithShape="1">
          <a:blip r:embed="rId2"/>
          <a:srcRect l="17500" t="24803" r="35833" b="14427"/>
          <a:stretch/>
        </p:blipFill>
        <p:spPr>
          <a:xfrm>
            <a:off x="2817542" y="1028700"/>
            <a:ext cx="6556915" cy="4800600"/>
          </a:xfrm>
          <a:prstGeom prst="rect">
            <a:avLst/>
          </a:prstGeom>
          <a:ln>
            <a:solidFill>
              <a:srgbClr val="FFA046"/>
            </a:solidFill>
          </a:ln>
        </p:spPr>
      </p:pic>
    </p:spTree>
    <p:extLst>
      <p:ext uri="{BB962C8B-B14F-4D97-AF65-F5344CB8AC3E}">
        <p14:creationId xmlns:p14="http://schemas.microsoft.com/office/powerpoint/2010/main" val="2950469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A4552B-D331-B54F-E7DD-3F46042D4F71}"/>
              </a:ext>
            </a:extLst>
          </p:cNvPr>
          <p:cNvSpPr>
            <a:spLocks noGrp="1"/>
          </p:cNvSpPr>
          <p:nvPr>
            <p:ph type="body" sz="half" idx="2"/>
          </p:nvPr>
        </p:nvSpPr>
        <p:spPr>
          <a:xfrm>
            <a:off x="105450" y="797137"/>
            <a:ext cx="7851228" cy="5189113"/>
          </a:xfrm>
        </p:spPr>
        <p:txBody>
          <a:bodyPr/>
          <a:lstStyle/>
          <a:p>
            <a:pPr marL="342900" indent="-342900">
              <a:buFont typeface="Arial" panose="020B0604020202020204" pitchFamily="34" charset="0"/>
              <a:buChar char="•"/>
            </a:pPr>
            <a:r>
              <a:rPr lang="en-US" dirty="0"/>
              <a:t>Why is it important to understand how a material forms a crystal lattice? </a:t>
            </a:r>
          </a:p>
          <a:p>
            <a:pPr marL="952485" lvl="1" indent="-342900">
              <a:buFont typeface="Arial" panose="020B0604020202020204" pitchFamily="34" charset="0"/>
              <a:buChar char="•"/>
            </a:pPr>
            <a:r>
              <a:rPr lang="en-US" dirty="0"/>
              <a:t>What are some applications as engineers?</a:t>
            </a:r>
          </a:p>
          <a:p>
            <a:pPr marL="342900" indent="-342900">
              <a:buFont typeface="Arial" panose="020B0604020202020204" pitchFamily="34" charset="0"/>
              <a:buChar char="•"/>
            </a:pPr>
            <a:r>
              <a:rPr lang="en-US" dirty="0"/>
              <a:t>What are the three main types of crystal lattices discussed in this class?</a:t>
            </a:r>
          </a:p>
          <a:p>
            <a:pPr marL="342900" indent="-342900">
              <a:buFont typeface="Arial" panose="020B0604020202020204" pitchFamily="34" charset="0"/>
              <a:buChar char="•"/>
            </a:pPr>
            <a:r>
              <a:rPr lang="en-US" dirty="0"/>
              <a:t>How do the densities compare between the crystal lattices? </a:t>
            </a:r>
          </a:p>
          <a:p>
            <a:pPr marL="342900" indent="-342900">
              <a:buFont typeface="Arial" panose="020B0604020202020204" pitchFamily="34" charset="0"/>
              <a:buChar char="•"/>
            </a:pPr>
            <a:r>
              <a:rPr lang="en-US" dirty="0"/>
              <a:t>Which class(es) of materials typically present themselves in a crystal lattice?</a:t>
            </a:r>
          </a:p>
          <a:p>
            <a:pPr marL="342900" indent="-342900">
              <a:buFont typeface="Arial" panose="020B0604020202020204" pitchFamily="34" charset="0"/>
              <a:buChar char="•"/>
            </a:pPr>
            <a:r>
              <a:rPr lang="en-US" dirty="0"/>
              <a:t>Provide an example of a material for each crystal lattice (at room temperature)?</a:t>
            </a:r>
          </a:p>
          <a:p>
            <a:pPr marL="342900" indent="-342900">
              <a:buFont typeface="Arial" panose="020B0604020202020204" pitchFamily="34" charset="0"/>
              <a:buChar char="•"/>
            </a:pPr>
            <a:r>
              <a:rPr lang="en-US" dirty="0"/>
              <a:t>How can the unit cell be modified to change material properties?</a:t>
            </a:r>
          </a:p>
        </p:txBody>
      </p:sp>
      <p:sp>
        <p:nvSpPr>
          <p:cNvPr id="3" name="Title 2">
            <a:extLst>
              <a:ext uri="{FF2B5EF4-FFF2-40B4-BE49-F238E27FC236}">
                <a16:creationId xmlns:a16="http://schemas.microsoft.com/office/drawing/2014/main" id="{B81D2AA2-3BFC-1FF6-3B6B-9B4DA22F7E05}"/>
              </a:ext>
            </a:extLst>
          </p:cNvPr>
          <p:cNvSpPr>
            <a:spLocks noGrp="1"/>
          </p:cNvSpPr>
          <p:nvPr>
            <p:ph type="title"/>
          </p:nvPr>
        </p:nvSpPr>
        <p:spPr/>
        <p:txBody>
          <a:bodyPr/>
          <a:lstStyle/>
          <a:p>
            <a:r>
              <a:rPr lang="en-US" dirty="0"/>
              <a:t>Crystal Lattice</a:t>
            </a:r>
          </a:p>
        </p:txBody>
      </p:sp>
      <p:pic>
        <p:nvPicPr>
          <p:cNvPr id="4" name="Picture 3">
            <a:extLst>
              <a:ext uri="{FF2B5EF4-FFF2-40B4-BE49-F238E27FC236}">
                <a16:creationId xmlns:a16="http://schemas.microsoft.com/office/drawing/2014/main" id="{1EE96EF1-DAEC-ADEA-8557-398E6ECD795D}"/>
              </a:ext>
            </a:extLst>
          </p:cNvPr>
          <p:cNvPicPr>
            <a:picLocks noChangeAspect="1"/>
          </p:cNvPicPr>
          <p:nvPr/>
        </p:nvPicPr>
        <p:blipFill>
          <a:blip r:embed="rId3"/>
          <a:stretch>
            <a:fillRect/>
          </a:stretch>
        </p:blipFill>
        <p:spPr>
          <a:xfrm>
            <a:off x="7851228" y="797510"/>
            <a:ext cx="4266853" cy="2555290"/>
          </a:xfrm>
          <a:prstGeom prst="rect">
            <a:avLst/>
          </a:prstGeom>
        </p:spPr>
      </p:pic>
      <p:pic>
        <p:nvPicPr>
          <p:cNvPr id="5" name="Picture 4">
            <a:extLst>
              <a:ext uri="{FF2B5EF4-FFF2-40B4-BE49-F238E27FC236}">
                <a16:creationId xmlns:a16="http://schemas.microsoft.com/office/drawing/2014/main" id="{E85E4322-E06E-627E-DF43-CB277C4D679B}"/>
              </a:ext>
            </a:extLst>
          </p:cNvPr>
          <p:cNvPicPr>
            <a:picLocks noChangeAspect="1"/>
          </p:cNvPicPr>
          <p:nvPr/>
        </p:nvPicPr>
        <p:blipFill>
          <a:blip r:embed="rId4"/>
          <a:stretch>
            <a:fillRect/>
          </a:stretch>
        </p:blipFill>
        <p:spPr>
          <a:xfrm>
            <a:off x="7851226" y="3649618"/>
            <a:ext cx="4266854" cy="2011218"/>
          </a:xfrm>
          <a:prstGeom prst="rect">
            <a:avLst/>
          </a:prstGeom>
        </p:spPr>
      </p:pic>
      <p:sp>
        <p:nvSpPr>
          <p:cNvPr id="6" name="Text Placeholder 1">
            <a:extLst>
              <a:ext uri="{FF2B5EF4-FFF2-40B4-BE49-F238E27FC236}">
                <a16:creationId xmlns:a16="http://schemas.microsoft.com/office/drawing/2014/main" id="{31BEC69D-C48F-F755-6CAD-B9E43961D357}"/>
              </a:ext>
            </a:extLst>
          </p:cNvPr>
          <p:cNvSpPr txBox="1">
            <a:spLocks/>
          </p:cNvSpPr>
          <p:nvPr/>
        </p:nvSpPr>
        <p:spPr bwMode="auto">
          <a:xfrm>
            <a:off x="1781503" y="6459397"/>
            <a:ext cx="7446580"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l" defTabSz="609585" rtl="0" eaLnBrk="1" fontAlgn="base" hangingPunct="1">
              <a:spcBef>
                <a:spcPct val="20000"/>
              </a:spcBef>
              <a:spcAft>
                <a:spcPct val="0"/>
              </a:spcAft>
              <a:buFont typeface="Arial" panose="020B0604020202020204" pitchFamily="34" charset="0"/>
              <a:buNone/>
              <a:defRPr sz="24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609585" indent="0" algn="l" defTabSz="609585" rtl="0" eaLnBrk="1" fontAlgn="base" hangingPunct="1">
              <a:spcBef>
                <a:spcPct val="20000"/>
              </a:spcBef>
              <a:spcAft>
                <a:spcPct val="0"/>
              </a:spcAft>
              <a:buFont typeface="Arial" panose="020B0604020202020204" pitchFamily="34" charset="0"/>
              <a:buNone/>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219170" indent="0" algn="l" defTabSz="609585" rtl="0" eaLnBrk="1" fontAlgn="base" hangingPunct="1">
              <a:spcBef>
                <a:spcPct val="20000"/>
              </a:spcBef>
              <a:spcAft>
                <a:spcPct val="0"/>
              </a:spcAft>
              <a:buFont typeface="Arial" panose="020B0604020202020204" pitchFamily="34" charset="0"/>
              <a:buNone/>
              <a:defRPr sz="1333"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1828754"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438339"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047924" indent="0" algn="l" defTabSz="609585" rtl="0" eaLnBrk="1" latinLnBrk="0" hangingPunct="1">
              <a:spcBef>
                <a:spcPct val="20000"/>
              </a:spcBef>
              <a:buFont typeface="Arial"/>
              <a:buNone/>
              <a:defRPr sz="1200" kern="1200">
                <a:solidFill>
                  <a:schemeClr val="tx1"/>
                </a:solidFill>
                <a:latin typeface="+mn-lt"/>
                <a:ea typeface="+mn-ea"/>
                <a:cs typeface="+mn-cs"/>
              </a:defRPr>
            </a:lvl6pPr>
            <a:lvl7pPr marL="3657509" indent="0" algn="l" defTabSz="609585" rtl="0" eaLnBrk="1" latinLnBrk="0" hangingPunct="1">
              <a:spcBef>
                <a:spcPct val="20000"/>
              </a:spcBef>
              <a:buFont typeface="Arial"/>
              <a:buNone/>
              <a:defRPr sz="1200" kern="1200">
                <a:solidFill>
                  <a:schemeClr val="tx1"/>
                </a:solidFill>
                <a:latin typeface="+mn-lt"/>
                <a:ea typeface="+mn-ea"/>
                <a:cs typeface="+mn-cs"/>
              </a:defRPr>
            </a:lvl7pPr>
            <a:lvl8pPr marL="4267093" indent="0" algn="l" defTabSz="609585" rtl="0" eaLnBrk="1" latinLnBrk="0" hangingPunct="1">
              <a:spcBef>
                <a:spcPct val="20000"/>
              </a:spcBef>
              <a:buFont typeface="Arial"/>
              <a:buNone/>
              <a:defRPr sz="1200" kern="1200">
                <a:solidFill>
                  <a:schemeClr val="tx1"/>
                </a:solidFill>
                <a:latin typeface="+mn-lt"/>
                <a:ea typeface="+mn-ea"/>
                <a:cs typeface="+mn-cs"/>
              </a:defRPr>
            </a:lvl8pPr>
            <a:lvl9pPr marL="4876678" indent="0" algn="l" defTabSz="609585" rtl="0" eaLnBrk="1" latinLnBrk="0" hangingPunct="1">
              <a:spcBef>
                <a:spcPct val="20000"/>
              </a:spcBef>
              <a:buFont typeface="Arial"/>
              <a:buNone/>
              <a:defRPr sz="1200" kern="1200">
                <a:solidFill>
                  <a:schemeClr val="tx1"/>
                </a:solidFill>
                <a:latin typeface="+mn-lt"/>
                <a:ea typeface="+mn-ea"/>
                <a:cs typeface="+mn-cs"/>
              </a:defRPr>
            </a:lvl9pPr>
          </a:lstStyle>
          <a:p>
            <a:r>
              <a:rPr lang="en-US" sz="600" dirty="0" err="1">
                <a:solidFill>
                  <a:schemeClr val="bg1"/>
                </a:solidFill>
              </a:rPr>
              <a:t>Veritasium</a:t>
            </a:r>
            <a:r>
              <a:rPr lang="en-US" sz="600" dirty="0">
                <a:solidFill>
                  <a:schemeClr val="bg1"/>
                </a:solidFill>
              </a:rPr>
              <a:t>. (2025, November 17). *Why don’t jet engines melt?* [Video]. YouTube. [https://</a:t>
            </a:r>
            <a:r>
              <a:rPr lang="en-US" sz="600" dirty="0" err="1">
                <a:solidFill>
                  <a:schemeClr val="bg1"/>
                </a:solidFill>
              </a:rPr>
              <a:t>www.youtube.com</a:t>
            </a:r>
            <a:r>
              <a:rPr lang="en-US" sz="600" dirty="0">
                <a:solidFill>
                  <a:schemeClr val="bg1"/>
                </a:solidFill>
              </a:rPr>
              <a:t>/</a:t>
            </a:r>
            <a:r>
              <a:rPr lang="en-US" sz="600" dirty="0" err="1">
                <a:solidFill>
                  <a:schemeClr val="bg1"/>
                </a:solidFill>
              </a:rPr>
              <a:t>watch?v</a:t>
            </a:r>
            <a:r>
              <a:rPr lang="en-US" sz="600" dirty="0">
                <a:solidFill>
                  <a:schemeClr val="bg1"/>
                </a:solidFill>
              </a:rPr>
              <a:t>=QtxVdC7pBQM](https://</a:t>
            </a:r>
            <a:r>
              <a:rPr lang="en-US" sz="600" dirty="0" err="1">
                <a:solidFill>
                  <a:schemeClr val="bg1"/>
                </a:solidFill>
              </a:rPr>
              <a:t>www.youtube.com</a:t>
            </a:r>
            <a:r>
              <a:rPr lang="en-US" sz="600" dirty="0">
                <a:solidFill>
                  <a:schemeClr val="bg1"/>
                </a:solidFill>
              </a:rPr>
              <a:t>/</a:t>
            </a:r>
            <a:r>
              <a:rPr lang="en-US" sz="600" dirty="0" err="1">
                <a:solidFill>
                  <a:schemeClr val="bg1"/>
                </a:solidFill>
              </a:rPr>
              <a:t>watch?v</a:t>
            </a:r>
            <a:r>
              <a:rPr lang="en-US" sz="600" dirty="0">
                <a:solidFill>
                  <a:schemeClr val="bg1"/>
                </a:solidFill>
              </a:rPr>
              <a:t>=QtxVdC7pBQM) ([</a:t>
            </a:r>
            <a:r>
              <a:rPr lang="en-US" sz="600" dirty="0" err="1">
                <a:solidFill>
                  <a:schemeClr val="bg1"/>
                </a:solidFill>
              </a:rPr>
              <a:t>youtube.com</a:t>
            </a:r>
            <a:r>
              <a:rPr lang="en-US" sz="600" dirty="0">
                <a:solidFill>
                  <a:schemeClr val="bg1"/>
                </a:solidFill>
              </a:rPr>
              <a:t>][1])</a:t>
            </a:r>
          </a:p>
          <a:p>
            <a:endParaRPr lang="en-US" sz="600" dirty="0">
              <a:solidFill>
                <a:schemeClr val="bg1"/>
              </a:solidFill>
            </a:endParaRPr>
          </a:p>
        </p:txBody>
      </p:sp>
    </p:spTree>
    <p:extLst>
      <p:ext uri="{BB962C8B-B14F-4D97-AF65-F5344CB8AC3E}">
        <p14:creationId xmlns:p14="http://schemas.microsoft.com/office/powerpoint/2010/main" val="26457774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Methods</a:t>
            </a:r>
          </a:p>
        </p:txBody>
      </p:sp>
      <p:pic>
        <p:nvPicPr>
          <p:cNvPr id="4" name="Picture 3"/>
          <p:cNvPicPr>
            <a:picLocks noChangeAspect="1"/>
          </p:cNvPicPr>
          <p:nvPr/>
        </p:nvPicPr>
        <p:blipFill rotWithShape="1">
          <a:blip r:embed="rId3"/>
          <a:srcRect l="21667" t="32305" r="22500" b="11129"/>
          <a:stretch/>
        </p:blipFill>
        <p:spPr>
          <a:xfrm>
            <a:off x="1796717" y="933679"/>
            <a:ext cx="4779523" cy="2722419"/>
          </a:xfrm>
          <a:prstGeom prst="rect">
            <a:avLst/>
          </a:prstGeom>
        </p:spPr>
      </p:pic>
      <p:pic>
        <p:nvPicPr>
          <p:cNvPr id="5" name="Picture 4"/>
          <p:cNvPicPr>
            <a:picLocks noChangeAspect="1"/>
          </p:cNvPicPr>
          <p:nvPr/>
        </p:nvPicPr>
        <p:blipFill rotWithShape="1">
          <a:blip r:embed="rId4"/>
          <a:srcRect l="22499" t="52505" r="33334" b="14427"/>
          <a:stretch/>
        </p:blipFill>
        <p:spPr>
          <a:xfrm>
            <a:off x="1796716" y="3656098"/>
            <a:ext cx="4779523" cy="2011913"/>
          </a:xfrm>
          <a:prstGeom prst="rect">
            <a:avLst/>
          </a:prstGeom>
        </p:spPr>
      </p:pic>
      <p:pic>
        <p:nvPicPr>
          <p:cNvPr id="6" name="Picture 5"/>
          <p:cNvPicPr>
            <a:picLocks noChangeAspect="1"/>
          </p:cNvPicPr>
          <p:nvPr/>
        </p:nvPicPr>
        <p:blipFill rotWithShape="1">
          <a:blip r:embed="rId5"/>
          <a:srcRect l="22500" t="45553" r="55834" b="21838"/>
          <a:stretch/>
        </p:blipFill>
        <p:spPr>
          <a:xfrm>
            <a:off x="6781800" y="2831024"/>
            <a:ext cx="3352800" cy="2836986"/>
          </a:xfrm>
          <a:prstGeom prst="rect">
            <a:avLst/>
          </a:prstGeom>
        </p:spPr>
      </p:pic>
      <p:sp>
        <p:nvSpPr>
          <p:cNvPr id="9" name="Right Arrow 8"/>
          <p:cNvSpPr/>
          <p:nvPr/>
        </p:nvSpPr>
        <p:spPr bwMode="auto">
          <a:xfrm>
            <a:off x="5638800" y="3212024"/>
            <a:ext cx="1098884" cy="304800"/>
          </a:xfrm>
          <a:prstGeom prst="rightArrow">
            <a:avLst/>
          </a:prstGeom>
          <a:solidFill>
            <a:srgbClr val="FFA046"/>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b="1">
              <a:latin typeface="Times New Roman" pitchFamily="18" charset="0"/>
            </a:endParaRPr>
          </a:p>
        </p:txBody>
      </p:sp>
      <p:sp>
        <p:nvSpPr>
          <p:cNvPr id="3" name="TextBox 2">
            <a:extLst>
              <a:ext uri="{FF2B5EF4-FFF2-40B4-BE49-F238E27FC236}">
                <a16:creationId xmlns:a16="http://schemas.microsoft.com/office/drawing/2014/main" id="{1F4F3D63-FDAD-629D-E141-370C72A8033F}"/>
              </a:ext>
            </a:extLst>
          </p:cNvPr>
          <p:cNvSpPr txBox="1"/>
          <p:nvPr/>
        </p:nvSpPr>
        <p:spPr>
          <a:xfrm>
            <a:off x="6709305" y="1421966"/>
            <a:ext cx="5004421" cy="923330"/>
          </a:xfrm>
          <a:prstGeom prst="rect">
            <a:avLst/>
          </a:prstGeom>
          <a:noFill/>
        </p:spPr>
        <p:txBody>
          <a:bodyPr wrap="square" rtlCol="0">
            <a:spAutoFit/>
          </a:bodyPr>
          <a:lstStyle/>
          <a:p>
            <a:r>
              <a:rPr lang="en-US" dirty="0">
                <a:solidFill>
                  <a:schemeClr val="accent6"/>
                </a:solidFill>
              </a:rPr>
              <a:t>Plastically deforming a metal at a certain temperature will alter grain </a:t>
            </a:r>
            <a:r>
              <a:rPr lang="en-US" dirty="0" err="1">
                <a:solidFill>
                  <a:schemeClr val="accent6"/>
                </a:solidFill>
              </a:rPr>
              <a:t>strucutre</a:t>
            </a:r>
            <a:r>
              <a:rPr lang="en-US" dirty="0">
                <a:solidFill>
                  <a:schemeClr val="accent6"/>
                </a:solidFill>
              </a:rPr>
              <a:t> -&gt; confers mechanical properties</a:t>
            </a:r>
          </a:p>
        </p:txBody>
      </p:sp>
      <p:sp>
        <p:nvSpPr>
          <p:cNvPr id="11" name="TextBox 10">
            <a:extLst>
              <a:ext uri="{FF2B5EF4-FFF2-40B4-BE49-F238E27FC236}">
                <a16:creationId xmlns:a16="http://schemas.microsoft.com/office/drawing/2014/main" id="{6AF84409-2E45-8188-69DC-8E0CFED37765}"/>
              </a:ext>
            </a:extLst>
          </p:cNvPr>
          <p:cNvSpPr txBox="1"/>
          <p:nvPr/>
        </p:nvSpPr>
        <p:spPr>
          <a:xfrm>
            <a:off x="1113938" y="5782087"/>
            <a:ext cx="10599788" cy="369332"/>
          </a:xfrm>
          <a:prstGeom prst="rect">
            <a:avLst/>
          </a:prstGeom>
          <a:noFill/>
        </p:spPr>
        <p:txBody>
          <a:bodyPr wrap="square">
            <a:spAutoFit/>
          </a:bodyPr>
          <a:lstStyle/>
          <a:p>
            <a:r>
              <a:rPr lang="en-US" sz="1800" b="1" kern="0" dirty="0" err="1">
                <a:solidFill>
                  <a:schemeClr val="accent6"/>
                </a:solidFill>
              </a:rPr>
              <a:t>Annealling</a:t>
            </a:r>
            <a:r>
              <a:rPr lang="en-US" sz="1800" b="1" kern="0" dirty="0">
                <a:solidFill>
                  <a:schemeClr val="accent6"/>
                </a:solidFill>
              </a:rPr>
              <a:t> </a:t>
            </a:r>
            <a:r>
              <a:rPr lang="en-US" sz="1800" b="1" kern="0" dirty="0">
                <a:solidFill>
                  <a:schemeClr val="accent6"/>
                </a:solidFill>
                <a:sym typeface="Wingdings" pitchFamily="2" charset="2"/>
              </a:rPr>
              <a:t> heat metal &amp; cool slowly controlled rate to remove internal stresses and toughen</a:t>
            </a:r>
            <a:endParaRPr lang="en-US" sz="1800" b="1" kern="0" dirty="0">
              <a:solidFill>
                <a:schemeClr val="accent6"/>
              </a:solidFill>
            </a:endParaRPr>
          </a:p>
        </p:txBody>
      </p:sp>
    </p:spTree>
    <p:extLst>
      <p:ext uri="{BB962C8B-B14F-4D97-AF65-F5344CB8AC3E}">
        <p14:creationId xmlns:p14="http://schemas.microsoft.com/office/powerpoint/2010/main" val="11495514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Methods</a:t>
            </a:r>
          </a:p>
        </p:txBody>
      </p:sp>
      <p:pic>
        <p:nvPicPr>
          <p:cNvPr id="4" name="Picture 3"/>
          <p:cNvPicPr>
            <a:picLocks noChangeAspect="1"/>
          </p:cNvPicPr>
          <p:nvPr/>
        </p:nvPicPr>
        <p:blipFill rotWithShape="1">
          <a:blip r:embed="rId3"/>
          <a:srcRect l="22500" t="18875" r="22500" b="12944"/>
          <a:stretch/>
        </p:blipFill>
        <p:spPr>
          <a:xfrm>
            <a:off x="2269436" y="762000"/>
            <a:ext cx="7653128" cy="5334000"/>
          </a:xfrm>
          <a:prstGeom prst="rect">
            <a:avLst/>
          </a:prstGeom>
          <a:ln>
            <a:solidFill>
              <a:srgbClr val="FFA046"/>
            </a:solidFill>
          </a:ln>
        </p:spPr>
      </p:pic>
    </p:spTree>
    <p:extLst>
      <p:ext uri="{BB962C8B-B14F-4D97-AF65-F5344CB8AC3E}">
        <p14:creationId xmlns:p14="http://schemas.microsoft.com/office/powerpoint/2010/main" val="39101808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Methods</a:t>
            </a:r>
          </a:p>
        </p:txBody>
      </p:sp>
      <p:pic>
        <p:nvPicPr>
          <p:cNvPr id="3" name="Picture 2"/>
          <p:cNvPicPr>
            <a:picLocks noChangeAspect="1"/>
          </p:cNvPicPr>
          <p:nvPr/>
        </p:nvPicPr>
        <p:blipFill rotWithShape="1">
          <a:blip r:embed="rId3"/>
          <a:srcRect l="21667" t="20355" r="22500" b="5535"/>
          <a:stretch/>
        </p:blipFill>
        <p:spPr>
          <a:xfrm>
            <a:off x="579749" y="887053"/>
            <a:ext cx="7103164" cy="5300870"/>
          </a:xfrm>
          <a:prstGeom prst="rect">
            <a:avLst/>
          </a:prstGeom>
          <a:ln>
            <a:solidFill>
              <a:srgbClr val="FFA046"/>
            </a:solidFill>
          </a:ln>
        </p:spPr>
      </p:pic>
      <p:pic>
        <p:nvPicPr>
          <p:cNvPr id="5" name="Picture 4">
            <a:extLst>
              <a:ext uri="{FF2B5EF4-FFF2-40B4-BE49-F238E27FC236}">
                <a16:creationId xmlns:a16="http://schemas.microsoft.com/office/drawing/2014/main" id="{C7917C97-B5EB-B14E-BF81-AAED617EB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7008" y="3303516"/>
            <a:ext cx="3626195" cy="2717800"/>
          </a:xfrm>
          <a:prstGeom prst="rect">
            <a:avLst/>
          </a:prstGeom>
        </p:spPr>
      </p:pic>
      <p:pic>
        <p:nvPicPr>
          <p:cNvPr id="6" name="Picture 5">
            <a:extLst>
              <a:ext uri="{FF2B5EF4-FFF2-40B4-BE49-F238E27FC236}">
                <a16:creationId xmlns:a16="http://schemas.microsoft.com/office/drawing/2014/main" id="{652015F5-98E7-44B4-7CFF-62B296031A4D}"/>
              </a:ext>
            </a:extLst>
          </p:cNvPr>
          <p:cNvPicPr>
            <a:picLocks noChangeAspect="1"/>
          </p:cNvPicPr>
          <p:nvPr/>
        </p:nvPicPr>
        <p:blipFill>
          <a:blip r:embed="rId5"/>
          <a:stretch>
            <a:fillRect/>
          </a:stretch>
        </p:blipFill>
        <p:spPr>
          <a:xfrm>
            <a:off x="7811146" y="926684"/>
            <a:ext cx="4117920" cy="2376832"/>
          </a:xfrm>
          <a:prstGeom prst="rect">
            <a:avLst/>
          </a:prstGeom>
        </p:spPr>
      </p:pic>
    </p:spTree>
    <p:extLst>
      <p:ext uri="{BB962C8B-B14F-4D97-AF65-F5344CB8AC3E}">
        <p14:creationId xmlns:p14="http://schemas.microsoft.com/office/powerpoint/2010/main" val="20729059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C5F15-633A-83A4-2D27-F73CECB09BB9}"/>
              </a:ext>
            </a:extLst>
          </p:cNvPr>
          <p:cNvSpPr>
            <a:spLocks noGrp="1"/>
          </p:cNvSpPr>
          <p:nvPr>
            <p:ph type="title"/>
          </p:nvPr>
        </p:nvSpPr>
        <p:spPr/>
        <p:txBody>
          <a:bodyPr/>
          <a:lstStyle/>
          <a:p>
            <a:r>
              <a:rPr lang="en-US" dirty="0"/>
              <a:t>Corrosion</a:t>
            </a:r>
          </a:p>
        </p:txBody>
      </p:sp>
      <p:pic>
        <p:nvPicPr>
          <p:cNvPr id="5" name="Content Placeholder 4">
            <a:extLst>
              <a:ext uri="{FF2B5EF4-FFF2-40B4-BE49-F238E27FC236}">
                <a16:creationId xmlns:a16="http://schemas.microsoft.com/office/drawing/2014/main" id="{30E3290F-B2C8-E947-AAD3-B4C2CAFE877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8495" y="769291"/>
            <a:ext cx="6575317" cy="4959350"/>
          </a:xfrm>
        </p:spPr>
      </p:pic>
      <p:sp>
        <p:nvSpPr>
          <p:cNvPr id="3" name="TextBox 2">
            <a:extLst>
              <a:ext uri="{FF2B5EF4-FFF2-40B4-BE49-F238E27FC236}">
                <a16:creationId xmlns:a16="http://schemas.microsoft.com/office/drawing/2014/main" id="{F3C7A852-2489-5510-29EA-544B14328D44}"/>
              </a:ext>
            </a:extLst>
          </p:cNvPr>
          <p:cNvSpPr txBox="1"/>
          <p:nvPr/>
        </p:nvSpPr>
        <p:spPr>
          <a:xfrm>
            <a:off x="7829239" y="1107853"/>
            <a:ext cx="3749744" cy="923330"/>
          </a:xfrm>
          <a:prstGeom prst="rect">
            <a:avLst/>
          </a:prstGeom>
          <a:noFill/>
        </p:spPr>
        <p:txBody>
          <a:bodyPr wrap="none" rtlCol="0">
            <a:spAutoFit/>
          </a:bodyPr>
          <a:lstStyle/>
          <a:p>
            <a:pPr marL="285750" indent="-285750">
              <a:buFont typeface="Arial" panose="020B0604020202020204" pitchFamily="34" charset="0"/>
              <a:buChar char="•"/>
            </a:pPr>
            <a:r>
              <a:rPr lang="en-US" b="1" dirty="0">
                <a:solidFill>
                  <a:srgbClr val="192C63"/>
                </a:solidFill>
              </a:rPr>
              <a:t>EMF series (+ is less reactive)</a:t>
            </a:r>
          </a:p>
          <a:p>
            <a:pPr marL="285750" indent="-285750">
              <a:buFont typeface="Arial" panose="020B0604020202020204" pitchFamily="34" charset="0"/>
              <a:buChar char="•"/>
            </a:pPr>
            <a:r>
              <a:rPr lang="en-US" b="1" dirty="0">
                <a:solidFill>
                  <a:srgbClr val="192C63"/>
                </a:solidFill>
              </a:rPr>
              <a:t>Nernst equation</a:t>
            </a:r>
          </a:p>
          <a:p>
            <a:pPr marL="285750" indent="-285750">
              <a:buFont typeface="Arial" panose="020B0604020202020204" pitchFamily="34" charset="0"/>
              <a:buChar char="•"/>
            </a:pPr>
            <a:endParaRPr lang="en-US" b="1" dirty="0">
              <a:solidFill>
                <a:srgbClr val="192C63"/>
              </a:solidFill>
            </a:endParaRPr>
          </a:p>
        </p:txBody>
      </p:sp>
      <p:pic>
        <p:nvPicPr>
          <p:cNvPr id="4" name="Picture 3">
            <a:extLst>
              <a:ext uri="{FF2B5EF4-FFF2-40B4-BE49-F238E27FC236}">
                <a16:creationId xmlns:a16="http://schemas.microsoft.com/office/drawing/2014/main" id="{7F836072-1C3F-21D0-EB72-CE86A5077EBE}"/>
              </a:ext>
            </a:extLst>
          </p:cNvPr>
          <p:cNvPicPr>
            <a:picLocks noChangeAspect="1"/>
          </p:cNvPicPr>
          <p:nvPr/>
        </p:nvPicPr>
        <p:blipFill>
          <a:blip r:embed="rId4"/>
          <a:stretch>
            <a:fillRect/>
          </a:stretch>
        </p:blipFill>
        <p:spPr>
          <a:xfrm>
            <a:off x="8110896" y="1720274"/>
            <a:ext cx="3186430" cy="1936750"/>
          </a:xfrm>
          <a:prstGeom prst="rect">
            <a:avLst/>
          </a:prstGeom>
        </p:spPr>
      </p:pic>
      <p:pic>
        <p:nvPicPr>
          <p:cNvPr id="7" name="Picture 6">
            <a:extLst>
              <a:ext uri="{FF2B5EF4-FFF2-40B4-BE49-F238E27FC236}">
                <a16:creationId xmlns:a16="http://schemas.microsoft.com/office/drawing/2014/main" id="{265922B5-45C7-1501-F828-1106D3EE6F52}"/>
              </a:ext>
            </a:extLst>
          </p:cNvPr>
          <p:cNvPicPr>
            <a:picLocks noChangeAspect="1"/>
          </p:cNvPicPr>
          <p:nvPr/>
        </p:nvPicPr>
        <p:blipFill>
          <a:blip r:embed="rId5"/>
          <a:stretch>
            <a:fillRect/>
          </a:stretch>
        </p:blipFill>
        <p:spPr>
          <a:xfrm>
            <a:off x="7894043" y="4269445"/>
            <a:ext cx="3620135" cy="1341755"/>
          </a:xfrm>
          <a:prstGeom prst="rect">
            <a:avLst/>
          </a:prstGeom>
        </p:spPr>
      </p:pic>
    </p:spTree>
    <p:extLst>
      <p:ext uri="{BB962C8B-B14F-4D97-AF65-F5344CB8AC3E}">
        <p14:creationId xmlns:p14="http://schemas.microsoft.com/office/powerpoint/2010/main" val="6263707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Metals Summary</a:t>
            </a:r>
          </a:p>
        </p:txBody>
      </p:sp>
      <p:pic>
        <p:nvPicPr>
          <p:cNvPr id="3" name="Picture 2"/>
          <p:cNvPicPr>
            <a:picLocks noChangeAspect="1"/>
          </p:cNvPicPr>
          <p:nvPr/>
        </p:nvPicPr>
        <p:blipFill rotWithShape="1">
          <a:blip r:embed="rId2"/>
          <a:srcRect l="19167" t="35178" r="39166" b="14427"/>
          <a:stretch/>
        </p:blipFill>
        <p:spPr>
          <a:xfrm>
            <a:off x="2469778" y="1066800"/>
            <a:ext cx="6947644" cy="4724400"/>
          </a:xfrm>
          <a:prstGeom prst="rect">
            <a:avLst/>
          </a:prstGeom>
          <a:ln>
            <a:solidFill>
              <a:srgbClr val="FFA046"/>
            </a:solidFill>
          </a:ln>
        </p:spPr>
      </p:pic>
    </p:spTree>
    <p:extLst>
      <p:ext uri="{BB962C8B-B14F-4D97-AF65-F5344CB8AC3E}">
        <p14:creationId xmlns:p14="http://schemas.microsoft.com/office/powerpoint/2010/main" val="8862950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solidFill>
                  <a:srgbClr val="192C63"/>
                </a:solidFill>
              </a:rPr>
              <a:t>L1 – Introduction to Biomaterials</a:t>
            </a:r>
          </a:p>
          <a:p>
            <a:pPr marL="457200" indent="-457200">
              <a:buFont typeface="+mj-lt"/>
              <a:buAutoNum type="arabicPeriod"/>
            </a:pPr>
            <a:r>
              <a:rPr lang="en-US" dirty="0">
                <a:solidFill>
                  <a:srgbClr val="192C63"/>
                </a:solidFill>
              </a:rPr>
              <a:t>L2 – Biocompatibility</a:t>
            </a:r>
          </a:p>
          <a:p>
            <a:pPr marL="457200" indent="-457200">
              <a:buFont typeface="+mj-lt"/>
              <a:buAutoNum type="arabicPeriod"/>
            </a:pPr>
            <a:r>
              <a:rPr lang="en-US" dirty="0">
                <a:solidFill>
                  <a:srgbClr val="192C63"/>
                </a:solidFill>
              </a:rPr>
              <a:t>L3 – Metals</a:t>
            </a:r>
          </a:p>
          <a:p>
            <a:pPr marL="457200" indent="-457200">
              <a:buFont typeface="+mj-lt"/>
              <a:buAutoNum type="arabicPeriod"/>
            </a:pPr>
            <a:r>
              <a:rPr lang="en-US" dirty="0">
                <a:solidFill>
                  <a:schemeClr val="accent6"/>
                </a:solidFill>
              </a:rPr>
              <a:t>L4 – Metals + Ceramics</a:t>
            </a:r>
          </a:p>
          <a:p>
            <a:pPr marL="457200" indent="-457200">
              <a:buFont typeface="+mj-lt"/>
              <a:buAutoNum type="arabicPeriod"/>
            </a:pPr>
            <a:r>
              <a:rPr lang="en-US" dirty="0">
                <a:solidFill>
                  <a:srgbClr val="192C63"/>
                </a:solidFill>
              </a:rPr>
              <a:t>L5 – Polymers</a:t>
            </a:r>
          </a:p>
          <a:p>
            <a:pPr marL="457200" indent="-457200">
              <a:buFont typeface="+mj-lt"/>
              <a:buAutoNum type="arabicPeriod"/>
            </a:pPr>
            <a:r>
              <a:rPr lang="en-US" dirty="0">
                <a:solidFill>
                  <a:srgbClr val="192C63"/>
                </a:solidFill>
              </a:rPr>
              <a:t>Potential exam questions</a:t>
            </a:r>
          </a:p>
        </p:txBody>
      </p:sp>
    </p:spTree>
    <p:extLst>
      <p:ext uri="{BB962C8B-B14F-4D97-AF65-F5344CB8AC3E}">
        <p14:creationId xmlns:p14="http://schemas.microsoft.com/office/powerpoint/2010/main" val="1454901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Ceramics</a:t>
            </a:r>
          </a:p>
        </p:txBody>
      </p:sp>
      <p:pic>
        <p:nvPicPr>
          <p:cNvPr id="4" name="Picture 3"/>
          <p:cNvPicPr>
            <a:picLocks noChangeAspect="1"/>
          </p:cNvPicPr>
          <p:nvPr/>
        </p:nvPicPr>
        <p:blipFill rotWithShape="1">
          <a:blip r:embed="rId2"/>
          <a:srcRect l="18333" t="35178" r="36667" b="15909"/>
          <a:stretch/>
        </p:blipFill>
        <p:spPr>
          <a:xfrm>
            <a:off x="2417620" y="1112520"/>
            <a:ext cx="7356761" cy="4495800"/>
          </a:xfrm>
          <a:prstGeom prst="rect">
            <a:avLst/>
          </a:prstGeom>
          <a:ln>
            <a:solidFill>
              <a:srgbClr val="FFA046"/>
            </a:solidFill>
          </a:ln>
        </p:spPr>
      </p:pic>
    </p:spTree>
    <p:extLst>
      <p:ext uri="{BB962C8B-B14F-4D97-AF65-F5344CB8AC3E}">
        <p14:creationId xmlns:p14="http://schemas.microsoft.com/office/powerpoint/2010/main" val="6624305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Bioinert</a:t>
            </a:r>
            <a:r>
              <a:rPr lang="en-US" dirty="0"/>
              <a:t> Ceramics</a:t>
            </a:r>
          </a:p>
        </p:txBody>
      </p:sp>
      <p:pic>
        <p:nvPicPr>
          <p:cNvPr id="4" name="Picture 3"/>
          <p:cNvPicPr>
            <a:picLocks noChangeAspect="1"/>
          </p:cNvPicPr>
          <p:nvPr/>
        </p:nvPicPr>
        <p:blipFill rotWithShape="1">
          <a:blip r:embed="rId3"/>
          <a:srcRect l="20001" t="33697" r="37499" b="38142"/>
          <a:stretch/>
        </p:blipFill>
        <p:spPr>
          <a:xfrm>
            <a:off x="2129590" y="1472339"/>
            <a:ext cx="3886200" cy="1447800"/>
          </a:xfrm>
          <a:prstGeom prst="rect">
            <a:avLst/>
          </a:prstGeom>
        </p:spPr>
      </p:pic>
      <p:pic>
        <p:nvPicPr>
          <p:cNvPr id="5" name="Picture 4"/>
          <p:cNvPicPr>
            <a:picLocks noChangeAspect="1"/>
          </p:cNvPicPr>
          <p:nvPr/>
        </p:nvPicPr>
        <p:blipFill rotWithShape="1">
          <a:blip r:embed="rId4"/>
          <a:srcRect l="18333" t="24802" r="35834" b="21839"/>
          <a:stretch/>
        </p:blipFill>
        <p:spPr>
          <a:xfrm>
            <a:off x="2129590" y="2920140"/>
            <a:ext cx="4191000" cy="2743201"/>
          </a:xfrm>
          <a:prstGeom prst="rect">
            <a:avLst/>
          </a:prstGeom>
        </p:spPr>
      </p:pic>
      <p:pic>
        <p:nvPicPr>
          <p:cNvPr id="6" name="Picture 5"/>
          <p:cNvPicPr>
            <a:picLocks noChangeAspect="1"/>
          </p:cNvPicPr>
          <p:nvPr/>
        </p:nvPicPr>
        <p:blipFill rotWithShape="1">
          <a:blip r:embed="rId5"/>
          <a:srcRect l="19167" t="33696" r="56666" b="24803"/>
          <a:stretch/>
        </p:blipFill>
        <p:spPr>
          <a:xfrm>
            <a:off x="6862512" y="1472338"/>
            <a:ext cx="3183856" cy="3074068"/>
          </a:xfrm>
          <a:prstGeom prst="rect">
            <a:avLst/>
          </a:prstGeom>
        </p:spPr>
      </p:pic>
      <p:sp>
        <p:nvSpPr>
          <p:cNvPr id="7" name="TextBox 6"/>
          <p:cNvSpPr txBox="1"/>
          <p:nvPr/>
        </p:nvSpPr>
        <p:spPr>
          <a:xfrm>
            <a:off x="2129590" y="979897"/>
            <a:ext cx="4191000" cy="492443"/>
          </a:xfrm>
          <a:prstGeom prst="rect">
            <a:avLst/>
          </a:prstGeom>
          <a:noFill/>
        </p:spPr>
        <p:txBody>
          <a:bodyPr wrap="square" rtlCol="0">
            <a:spAutoFit/>
          </a:bodyPr>
          <a:lstStyle/>
          <a:p>
            <a:pPr algn="ctr"/>
            <a:r>
              <a:rPr lang="en-US" sz="2600" b="1" dirty="0">
                <a:solidFill>
                  <a:srgbClr val="FFA046"/>
                </a:solidFill>
                <a:effectLst>
                  <a:outerShdw blurRad="38100" dist="38100" dir="2700000" algn="tl">
                    <a:srgbClr val="000000">
                      <a:alpha val="43137"/>
                    </a:srgbClr>
                  </a:outerShdw>
                </a:effectLst>
              </a:rPr>
              <a:t>Alumina</a:t>
            </a:r>
          </a:p>
        </p:txBody>
      </p:sp>
      <p:sp>
        <p:nvSpPr>
          <p:cNvPr id="8" name="TextBox 7"/>
          <p:cNvSpPr txBox="1"/>
          <p:nvPr/>
        </p:nvSpPr>
        <p:spPr>
          <a:xfrm>
            <a:off x="6862512" y="979896"/>
            <a:ext cx="3195888" cy="492443"/>
          </a:xfrm>
          <a:prstGeom prst="rect">
            <a:avLst/>
          </a:prstGeom>
          <a:noFill/>
        </p:spPr>
        <p:txBody>
          <a:bodyPr wrap="square" rtlCol="0">
            <a:spAutoFit/>
          </a:bodyPr>
          <a:lstStyle/>
          <a:p>
            <a:pPr algn="ctr"/>
            <a:r>
              <a:rPr lang="en-US" sz="2600" b="1" dirty="0">
                <a:solidFill>
                  <a:srgbClr val="FFA046"/>
                </a:solidFill>
                <a:effectLst>
                  <a:outerShdw blurRad="38100" dist="38100" dir="2700000" algn="tl">
                    <a:srgbClr val="000000">
                      <a:alpha val="43137"/>
                    </a:srgbClr>
                  </a:outerShdw>
                </a:effectLst>
              </a:rPr>
              <a:t>Zirconia</a:t>
            </a:r>
          </a:p>
        </p:txBody>
      </p:sp>
    </p:spTree>
    <p:extLst>
      <p:ext uri="{BB962C8B-B14F-4D97-AF65-F5344CB8AC3E}">
        <p14:creationId xmlns:p14="http://schemas.microsoft.com/office/powerpoint/2010/main" val="6060619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Bioactive Ceramics</a:t>
            </a:r>
          </a:p>
        </p:txBody>
      </p:sp>
      <p:sp>
        <p:nvSpPr>
          <p:cNvPr id="3" name="Content Placeholder 2"/>
          <p:cNvSpPr>
            <a:spLocks noGrp="1"/>
          </p:cNvSpPr>
          <p:nvPr>
            <p:ph idx="1"/>
          </p:nvPr>
        </p:nvSpPr>
        <p:spPr/>
        <p:txBody>
          <a:bodyPr/>
          <a:lstStyle/>
          <a:p>
            <a:r>
              <a:rPr lang="en-US" sz="2400" dirty="0"/>
              <a:t>Elicit a specific biological response which results in biological bonding</a:t>
            </a:r>
          </a:p>
          <a:p>
            <a:pPr lvl="1"/>
            <a:r>
              <a:rPr lang="en-US" sz="2400" dirty="0"/>
              <a:t>Formation of carbonated hydroxyapatite layer at tissue-material interface</a:t>
            </a:r>
          </a:p>
          <a:p>
            <a:pPr lvl="1"/>
            <a:r>
              <a:rPr lang="en-US" sz="2400" dirty="0">
                <a:solidFill>
                  <a:srgbClr val="FFA046"/>
                </a:solidFill>
              </a:rPr>
              <a:t>Bioactive glasses</a:t>
            </a:r>
          </a:p>
        </p:txBody>
      </p:sp>
    </p:spTree>
    <p:extLst>
      <p:ext uri="{BB962C8B-B14F-4D97-AF65-F5344CB8AC3E}">
        <p14:creationId xmlns:p14="http://schemas.microsoft.com/office/powerpoint/2010/main" val="29578721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Bioresorbable</a:t>
            </a:r>
            <a:r>
              <a:rPr lang="en-US" dirty="0"/>
              <a:t> Ceramics</a:t>
            </a:r>
          </a:p>
        </p:txBody>
      </p:sp>
      <p:sp>
        <p:nvSpPr>
          <p:cNvPr id="3" name="Content Placeholder 2"/>
          <p:cNvSpPr>
            <a:spLocks noGrp="1"/>
          </p:cNvSpPr>
          <p:nvPr>
            <p:ph idx="1"/>
          </p:nvPr>
        </p:nvSpPr>
        <p:spPr/>
        <p:txBody>
          <a:bodyPr/>
          <a:lstStyle/>
          <a:p>
            <a:r>
              <a:rPr lang="en-US" sz="2600" dirty="0"/>
              <a:t>Degrade gradually and allow for replacement by host tissue</a:t>
            </a:r>
          </a:p>
          <a:p>
            <a:pPr lvl="1"/>
            <a:r>
              <a:rPr lang="en-US" sz="2600" dirty="0"/>
              <a:t>Calcium phosphate ceramics</a:t>
            </a:r>
          </a:p>
          <a:p>
            <a:pPr lvl="2"/>
            <a:r>
              <a:rPr lang="en-US" sz="2600" dirty="0" err="1">
                <a:solidFill>
                  <a:srgbClr val="FFA046"/>
                </a:solidFill>
              </a:rPr>
              <a:t>Tricalcium</a:t>
            </a:r>
            <a:r>
              <a:rPr lang="en-US" sz="2600" dirty="0">
                <a:solidFill>
                  <a:srgbClr val="FFA046"/>
                </a:solidFill>
              </a:rPr>
              <a:t> phosphate</a:t>
            </a:r>
          </a:p>
          <a:p>
            <a:pPr lvl="3"/>
            <a:r>
              <a:rPr lang="en-US" sz="2600" dirty="0"/>
              <a:t>Ca</a:t>
            </a:r>
            <a:r>
              <a:rPr lang="en-US" sz="2600" baseline="-25000" dirty="0"/>
              <a:t>3</a:t>
            </a:r>
            <a:r>
              <a:rPr lang="en-US" sz="2600" dirty="0"/>
              <a:t>(PO</a:t>
            </a:r>
            <a:r>
              <a:rPr lang="en-US" sz="2600" baseline="-25000" dirty="0"/>
              <a:t>4</a:t>
            </a:r>
            <a:r>
              <a:rPr lang="en-US" sz="2600" dirty="0"/>
              <a:t>)</a:t>
            </a:r>
            <a:r>
              <a:rPr lang="en-US" sz="2600" baseline="-25000" dirty="0"/>
              <a:t>2</a:t>
            </a:r>
          </a:p>
          <a:p>
            <a:pPr lvl="3"/>
            <a:r>
              <a:rPr lang="en-US" sz="2600" dirty="0"/>
              <a:t>Ca/P = 1.50</a:t>
            </a:r>
          </a:p>
          <a:p>
            <a:pPr lvl="2"/>
            <a:r>
              <a:rPr lang="en-US" sz="2600" dirty="0">
                <a:solidFill>
                  <a:srgbClr val="FFA046"/>
                </a:solidFill>
              </a:rPr>
              <a:t>Hydroxyapatite</a:t>
            </a:r>
          </a:p>
          <a:p>
            <a:pPr lvl="3"/>
            <a:r>
              <a:rPr lang="en-US" sz="2600" dirty="0">
                <a:sym typeface="Wingdings" panose="05000000000000000000" pitchFamily="2" charset="2"/>
              </a:rPr>
              <a:t>Ca</a:t>
            </a:r>
            <a:r>
              <a:rPr lang="en-US" sz="2600" baseline="-25000" dirty="0">
                <a:sym typeface="Wingdings" panose="05000000000000000000" pitchFamily="2" charset="2"/>
              </a:rPr>
              <a:t>10</a:t>
            </a:r>
            <a:r>
              <a:rPr lang="en-US" sz="2600" dirty="0">
                <a:sym typeface="Wingdings" panose="05000000000000000000" pitchFamily="2" charset="2"/>
              </a:rPr>
              <a:t>(PO</a:t>
            </a:r>
            <a:r>
              <a:rPr lang="en-US" sz="2600" baseline="-25000" dirty="0">
                <a:sym typeface="Wingdings" panose="05000000000000000000" pitchFamily="2" charset="2"/>
              </a:rPr>
              <a:t>4</a:t>
            </a:r>
            <a:r>
              <a:rPr lang="en-US" sz="2600" dirty="0">
                <a:sym typeface="Wingdings" panose="05000000000000000000" pitchFamily="2" charset="2"/>
              </a:rPr>
              <a:t>)</a:t>
            </a:r>
            <a:r>
              <a:rPr lang="en-US" sz="2600" baseline="-25000" dirty="0">
                <a:sym typeface="Wingdings" panose="05000000000000000000" pitchFamily="2" charset="2"/>
              </a:rPr>
              <a:t>6</a:t>
            </a:r>
            <a:r>
              <a:rPr lang="en-US" sz="2600" dirty="0">
                <a:sym typeface="Wingdings" panose="05000000000000000000" pitchFamily="2" charset="2"/>
              </a:rPr>
              <a:t>(OH)</a:t>
            </a:r>
            <a:r>
              <a:rPr lang="en-US" sz="2600" baseline="-25000" dirty="0">
                <a:sym typeface="Wingdings" panose="05000000000000000000" pitchFamily="2" charset="2"/>
              </a:rPr>
              <a:t>2</a:t>
            </a:r>
            <a:endParaRPr lang="en-US" sz="2600" dirty="0">
              <a:sym typeface="Wingdings" panose="05000000000000000000" pitchFamily="2" charset="2"/>
            </a:endParaRPr>
          </a:p>
          <a:p>
            <a:pPr lvl="3"/>
            <a:r>
              <a:rPr lang="en-US" sz="2600" dirty="0">
                <a:sym typeface="Wingdings" panose="05000000000000000000" pitchFamily="2" charset="2"/>
              </a:rPr>
              <a:t>Ca/P = 1.67</a:t>
            </a:r>
          </a:p>
          <a:p>
            <a:pPr lvl="3"/>
            <a:r>
              <a:rPr lang="en-US" sz="2600" dirty="0" err="1">
                <a:sym typeface="Wingdings" panose="05000000000000000000" pitchFamily="2" charset="2"/>
              </a:rPr>
              <a:t>Mech</a:t>
            </a:r>
            <a:r>
              <a:rPr lang="en-US" sz="2600" dirty="0">
                <a:sym typeface="Wingdings" panose="05000000000000000000" pitchFamily="2" charset="2"/>
              </a:rPr>
              <a:t> properties from homework</a:t>
            </a:r>
            <a:endParaRPr lang="en-US" sz="2600" dirty="0"/>
          </a:p>
        </p:txBody>
      </p:sp>
    </p:spTree>
    <p:extLst>
      <p:ext uri="{BB962C8B-B14F-4D97-AF65-F5344CB8AC3E}">
        <p14:creationId xmlns:p14="http://schemas.microsoft.com/office/powerpoint/2010/main" val="834368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FEE60-358E-BDDA-E7A7-71BF468D15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1C4114-ACED-B2E8-C1CB-F096156236D4}"/>
              </a:ext>
            </a:extLst>
          </p:cNvPr>
          <p:cNvSpPr>
            <a:spLocks noGrp="1"/>
          </p:cNvSpPr>
          <p:nvPr>
            <p:ph type="title"/>
          </p:nvPr>
        </p:nvSpPr>
        <p:spPr/>
        <p:txBody>
          <a:bodyPr/>
          <a:lstStyle/>
          <a:p>
            <a:r>
              <a:rPr lang="en-US" sz="3400" dirty="0"/>
              <a:t>Design a prosthetic limb</a:t>
            </a:r>
          </a:p>
        </p:txBody>
      </p:sp>
      <p:sp>
        <p:nvSpPr>
          <p:cNvPr id="3" name="Content Placeholder 2">
            <a:extLst>
              <a:ext uri="{FF2B5EF4-FFF2-40B4-BE49-F238E27FC236}">
                <a16:creationId xmlns:a16="http://schemas.microsoft.com/office/drawing/2014/main" id="{1D50D2FF-ABD4-8259-1568-A5D39554FA15}"/>
              </a:ext>
            </a:extLst>
          </p:cNvPr>
          <p:cNvSpPr>
            <a:spLocks noGrp="1"/>
          </p:cNvSpPr>
          <p:nvPr>
            <p:ph idx="1"/>
          </p:nvPr>
        </p:nvSpPr>
        <p:spPr/>
        <p:txBody>
          <a:bodyPr/>
          <a:lstStyle/>
          <a:p>
            <a:r>
              <a:rPr lang="en-US" dirty="0"/>
              <a:t>Design a prosthetic from what you know about biomechanics and bioinstrumentation</a:t>
            </a:r>
          </a:p>
          <a:p>
            <a:pPr lvl="1"/>
            <a:r>
              <a:rPr lang="en-US" dirty="0"/>
              <a:t>Tie in concepts from each module</a:t>
            </a:r>
          </a:p>
          <a:p>
            <a:pPr lvl="1"/>
            <a:r>
              <a:rPr lang="en-US" dirty="0"/>
              <a:t>Explain your material choices</a:t>
            </a:r>
          </a:p>
          <a:p>
            <a:pPr lvl="1"/>
            <a:r>
              <a:rPr lang="en-US" dirty="0"/>
              <a:t>Consider interaction of materials</a:t>
            </a:r>
          </a:p>
          <a:p>
            <a:pPr lvl="2"/>
            <a:r>
              <a:rPr lang="en-US" dirty="0"/>
              <a:t>i.e. metal-on-metal corrosion</a:t>
            </a:r>
          </a:p>
        </p:txBody>
      </p:sp>
      <p:pic>
        <p:nvPicPr>
          <p:cNvPr id="4" name="Picture 3">
            <a:extLst>
              <a:ext uri="{FF2B5EF4-FFF2-40B4-BE49-F238E27FC236}">
                <a16:creationId xmlns:a16="http://schemas.microsoft.com/office/drawing/2014/main" id="{C5E9AC9F-B757-7AE9-81CB-46342B47A276}"/>
              </a:ext>
            </a:extLst>
          </p:cNvPr>
          <p:cNvPicPr>
            <a:picLocks noChangeAspect="1"/>
          </p:cNvPicPr>
          <p:nvPr/>
        </p:nvPicPr>
        <p:blipFill>
          <a:blip r:embed="rId2"/>
          <a:stretch>
            <a:fillRect/>
          </a:stretch>
        </p:blipFill>
        <p:spPr>
          <a:xfrm>
            <a:off x="5608088" y="1835555"/>
            <a:ext cx="5547825" cy="4114800"/>
          </a:xfrm>
          <a:prstGeom prst="rect">
            <a:avLst/>
          </a:prstGeom>
        </p:spPr>
      </p:pic>
      <p:sp>
        <p:nvSpPr>
          <p:cNvPr id="5" name="Content Placeholder 2">
            <a:extLst>
              <a:ext uri="{FF2B5EF4-FFF2-40B4-BE49-F238E27FC236}">
                <a16:creationId xmlns:a16="http://schemas.microsoft.com/office/drawing/2014/main" id="{67EBF59E-1633-28A3-849D-0E302D7F5E1C}"/>
              </a:ext>
            </a:extLst>
          </p:cNvPr>
          <p:cNvSpPr txBox="1">
            <a:spLocks/>
          </p:cNvSpPr>
          <p:nvPr/>
        </p:nvSpPr>
        <p:spPr bwMode="auto">
          <a:xfrm>
            <a:off x="5694978" y="4136297"/>
            <a:ext cx="2229822" cy="1509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91" indent="-342891" algn="l" defTabSz="609585" rtl="0" eaLnBrk="1" fontAlgn="base" hangingPunct="1">
              <a:spcBef>
                <a:spcPct val="20000"/>
              </a:spcBef>
              <a:spcAft>
                <a:spcPct val="0"/>
              </a:spcAft>
              <a:buFont typeface="Arial" panose="020B0604020202020204" pitchFamily="34" charset="0"/>
              <a:buChar char="•"/>
              <a:defRPr sz="20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800080" indent="-342891" algn="l" defTabSz="609585" rtl="0" eaLnBrk="1" fontAlgn="base" hangingPunct="1">
              <a:spcBef>
                <a:spcPct val="20000"/>
              </a:spcBef>
              <a:spcAft>
                <a:spcPct val="0"/>
              </a:spcAft>
              <a:buFont typeface="Arial" panose="020B0604020202020204" pitchFamily="34" charset="0"/>
              <a:buChar char="‒"/>
              <a:defRPr lang="en-US" sz="1800" b="0" kern="1200" dirty="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200121" indent="-285744" algn="l" defTabSz="609585" rtl="0" eaLnBrk="1" fontAlgn="base" hangingPunct="1">
              <a:spcBef>
                <a:spcPct val="20000"/>
              </a:spcBef>
              <a:spcAft>
                <a:spcPct val="0"/>
              </a:spcAft>
              <a:buFont typeface="Arial" panose="020B0604020202020204" pitchFamily="34" charset="0"/>
              <a:buChar char="‒"/>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1657309" indent="-285744" algn="l" defTabSz="609585" rtl="0" eaLnBrk="1" fontAlgn="base" hangingPunct="1">
              <a:spcBef>
                <a:spcPct val="20000"/>
              </a:spcBef>
              <a:spcAft>
                <a:spcPct val="0"/>
              </a:spcAft>
              <a:buFont typeface="Arial" panose="020B0604020202020204" pitchFamily="34" charset="0"/>
              <a:buChar char="‒"/>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114498" indent="-285744" algn="l" defTabSz="609585" rtl="0" eaLnBrk="1" fontAlgn="base" hangingPunct="1">
              <a:spcBef>
                <a:spcPct val="20000"/>
              </a:spcBef>
              <a:spcAft>
                <a:spcPct val="0"/>
              </a:spcAft>
              <a:buFont typeface="Arial" panose="020B0604020202020204" pitchFamily="34" charset="0"/>
              <a:buChar char="‒"/>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Arial" panose="020B0604020202020204" pitchFamily="34" charset="0"/>
              <a:buNone/>
            </a:pPr>
            <a:r>
              <a:rPr lang="en-US" sz="2400"/>
              <a:t>Metal</a:t>
            </a:r>
          </a:p>
          <a:p>
            <a:pPr marL="0" indent="0">
              <a:buFont typeface="Arial" panose="020B0604020202020204" pitchFamily="34" charset="0"/>
              <a:buNone/>
            </a:pPr>
            <a:r>
              <a:rPr lang="en-US" sz="2400"/>
              <a:t>(ceramic surface mod)</a:t>
            </a:r>
            <a:endParaRPr lang="en-US" sz="2400" dirty="0"/>
          </a:p>
        </p:txBody>
      </p:sp>
      <p:sp>
        <p:nvSpPr>
          <p:cNvPr id="6" name="Content Placeholder 2">
            <a:extLst>
              <a:ext uri="{FF2B5EF4-FFF2-40B4-BE49-F238E27FC236}">
                <a16:creationId xmlns:a16="http://schemas.microsoft.com/office/drawing/2014/main" id="{DDCA95DD-C186-BAA8-EA91-BC3352C312D8}"/>
              </a:ext>
            </a:extLst>
          </p:cNvPr>
          <p:cNvSpPr txBox="1">
            <a:spLocks/>
          </p:cNvSpPr>
          <p:nvPr/>
        </p:nvSpPr>
        <p:spPr bwMode="auto">
          <a:xfrm>
            <a:off x="6803065" y="2187471"/>
            <a:ext cx="1848822" cy="6243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t>Polymer</a:t>
            </a:r>
          </a:p>
          <a:p>
            <a:pPr marL="0" indent="0">
              <a:buNone/>
            </a:pPr>
            <a:r>
              <a:rPr lang="en-US" sz="2400" kern="0" dirty="0"/>
              <a:t>(UHMWPE)</a:t>
            </a:r>
          </a:p>
        </p:txBody>
      </p:sp>
      <p:sp>
        <p:nvSpPr>
          <p:cNvPr id="7" name="Content Placeholder 2">
            <a:extLst>
              <a:ext uri="{FF2B5EF4-FFF2-40B4-BE49-F238E27FC236}">
                <a16:creationId xmlns:a16="http://schemas.microsoft.com/office/drawing/2014/main" id="{0978A135-63E9-8B8C-6901-3A142608C9FE}"/>
              </a:ext>
            </a:extLst>
          </p:cNvPr>
          <p:cNvSpPr txBox="1">
            <a:spLocks/>
          </p:cNvSpPr>
          <p:nvPr/>
        </p:nvSpPr>
        <p:spPr bwMode="auto">
          <a:xfrm>
            <a:off x="9776074" y="3920280"/>
            <a:ext cx="1653926" cy="6243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t>Metal</a:t>
            </a:r>
          </a:p>
          <a:p>
            <a:pPr marL="0" indent="0">
              <a:buNone/>
            </a:pPr>
            <a:r>
              <a:rPr lang="en-US" sz="2400" kern="0" dirty="0"/>
              <a:t>(</a:t>
            </a:r>
            <a:r>
              <a:rPr lang="en-US" sz="2400" kern="0" dirty="0" err="1"/>
              <a:t>Ti</a:t>
            </a:r>
            <a:r>
              <a:rPr lang="en-US" sz="2400" kern="0" dirty="0"/>
              <a:t> Alloy)</a:t>
            </a:r>
          </a:p>
        </p:txBody>
      </p:sp>
      <p:sp>
        <p:nvSpPr>
          <p:cNvPr id="8" name="Content Placeholder 2">
            <a:extLst>
              <a:ext uri="{FF2B5EF4-FFF2-40B4-BE49-F238E27FC236}">
                <a16:creationId xmlns:a16="http://schemas.microsoft.com/office/drawing/2014/main" id="{941C201E-A793-E73D-E551-83A42F4A0D88}"/>
              </a:ext>
            </a:extLst>
          </p:cNvPr>
          <p:cNvSpPr txBox="1">
            <a:spLocks/>
          </p:cNvSpPr>
          <p:nvPr/>
        </p:nvSpPr>
        <p:spPr bwMode="auto">
          <a:xfrm>
            <a:off x="8686800" y="3198199"/>
            <a:ext cx="1600200" cy="6243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t>Ceramic</a:t>
            </a:r>
          </a:p>
        </p:txBody>
      </p:sp>
    </p:spTree>
    <p:extLst>
      <p:ext uri="{BB962C8B-B14F-4D97-AF65-F5344CB8AC3E}">
        <p14:creationId xmlns:p14="http://schemas.microsoft.com/office/powerpoint/2010/main" val="28819514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 for Study Sheet</a:t>
            </a:r>
          </a:p>
        </p:txBody>
      </p:sp>
      <p:sp>
        <p:nvSpPr>
          <p:cNvPr id="3" name="Content Placeholder 2"/>
          <p:cNvSpPr>
            <a:spLocks noGrp="1"/>
          </p:cNvSpPr>
          <p:nvPr>
            <p:ph idx="1"/>
          </p:nvPr>
        </p:nvSpPr>
        <p:spPr/>
        <p:txBody>
          <a:bodyPr/>
          <a:lstStyle/>
          <a:p>
            <a:r>
              <a:rPr lang="en-US" sz="2400" dirty="0">
                <a:solidFill>
                  <a:srgbClr val="FFA046"/>
                </a:solidFill>
              </a:rPr>
              <a:t>Osteointegration</a:t>
            </a:r>
          </a:p>
          <a:p>
            <a:pPr lvl="1"/>
            <a:r>
              <a:rPr lang="en-US" sz="2400" dirty="0"/>
              <a:t>Chemical integration between bone and implant (Ex: bioactive glass)</a:t>
            </a:r>
          </a:p>
          <a:p>
            <a:r>
              <a:rPr lang="en-US" sz="2400" dirty="0" err="1">
                <a:solidFill>
                  <a:srgbClr val="FFA046"/>
                </a:solidFill>
              </a:rPr>
              <a:t>Osteoconduction</a:t>
            </a:r>
            <a:endParaRPr lang="en-US" sz="2400" dirty="0">
              <a:solidFill>
                <a:srgbClr val="FFA046"/>
              </a:solidFill>
            </a:endParaRPr>
          </a:p>
          <a:p>
            <a:pPr lvl="1"/>
            <a:r>
              <a:rPr lang="en-US" sz="2400" dirty="0"/>
              <a:t>Materials that provide a scaffold for bone-forming cells and subsequent bone formation </a:t>
            </a:r>
          </a:p>
          <a:p>
            <a:pPr lvl="1"/>
            <a:r>
              <a:rPr lang="en-US" sz="2400" dirty="0"/>
              <a:t>Interconnecting porosity for cell and vascular growth (Ex: Hydroxyapatite)</a:t>
            </a:r>
          </a:p>
          <a:p>
            <a:r>
              <a:rPr lang="en-US" sz="2400" dirty="0" err="1">
                <a:solidFill>
                  <a:srgbClr val="FFA046"/>
                </a:solidFill>
              </a:rPr>
              <a:t>Osteoinduction</a:t>
            </a:r>
            <a:endParaRPr lang="en-US" sz="2400" dirty="0">
              <a:solidFill>
                <a:srgbClr val="FFA046"/>
              </a:solidFill>
            </a:endParaRPr>
          </a:p>
          <a:p>
            <a:pPr lvl="1"/>
            <a:r>
              <a:rPr lang="en-US" sz="2400" dirty="0"/>
              <a:t>Materials that have a capacity to induce bone (recruit stem cells, induce proliferation/differentiation)</a:t>
            </a:r>
          </a:p>
          <a:p>
            <a:pPr lvl="1"/>
            <a:r>
              <a:rPr lang="en-US" sz="2400" dirty="0"/>
              <a:t>Ex: Demineralized bone matrix</a:t>
            </a:r>
          </a:p>
        </p:txBody>
      </p:sp>
    </p:spTree>
    <p:extLst>
      <p:ext uri="{BB962C8B-B14F-4D97-AF65-F5344CB8AC3E}">
        <p14:creationId xmlns:p14="http://schemas.microsoft.com/office/powerpoint/2010/main" val="21670744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Ceramics Summary</a:t>
            </a:r>
          </a:p>
        </p:txBody>
      </p:sp>
      <p:pic>
        <p:nvPicPr>
          <p:cNvPr id="4" name="Picture 3"/>
          <p:cNvPicPr>
            <a:picLocks noChangeAspect="1"/>
          </p:cNvPicPr>
          <p:nvPr/>
        </p:nvPicPr>
        <p:blipFill rotWithShape="1">
          <a:blip r:embed="rId2"/>
          <a:srcRect l="22500" t="27767" r="26667" b="24803"/>
          <a:stretch/>
        </p:blipFill>
        <p:spPr>
          <a:xfrm>
            <a:off x="3771900" y="729569"/>
            <a:ext cx="4648200" cy="2438401"/>
          </a:xfrm>
          <a:prstGeom prst="rect">
            <a:avLst/>
          </a:prstGeom>
        </p:spPr>
      </p:pic>
      <p:pic>
        <p:nvPicPr>
          <p:cNvPr id="5" name="Picture 4"/>
          <p:cNvPicPr>
            <a:picLocks noChangeAspect="1"/>
          </p:cNvPicPr>
          <p:nvPr/>
        </p:nvPicPr>
        <p:blipFill rotWithShape="1">
          <a:blip r:embed="rId3"/>
          <a:srcRect l="22500" t="29249" r="24167" b="14428"/>
          <a:stretch/>
        </p:blipFill>
        <p:spPr>
          <a:xfrm>
            <a:off x="3657600" y="3167970"/>
            <a:ext cx="4876800" cy="2895601"/>
          </a:xfrm>
          <a:prstGeom prst="rect">
            <a:avLst/>
          </a:prstGeom>
        </p:spPr>
      </p:pic>
    </p:spTree>
    <p:extLst>
      <p:ext uri="{BB962C8B-B14F-4D97-AF65-F5344CB8AC3E}">
        <p14:creationId xmlns:p14="http://schemas.microsoft.com/office/powerpoint/2010/main" val="4210573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Ceramics Summary</a:t>
            </a:r>
          </a:p>
        </p:txBody>
      </p:sp>
      <p:pic>
        <p:nvPicPr>
          <p:cNvPr id="4" name="Picture 3"/>
          <p:cNvPicPr>
            <a:picLocks noChangeAspect="1"/>
          </p:cNvPicPr>
          <p:nvPr/>
        </p:nvPicPr>
        <p:blipFill rotWithShape="1">
          <a:blip r:embed="rId2"/>
          <a:srcRect l="22500" t="27767" r="23333" b="11463"/>
          <a:stretch/>
        </p:blipFill>
        <p:spPr>
          <a:xfrm>
            <a:off x="2638830" y="1135252"/>
            <a:ext cx="6914340" cy="4361355"/>
          </a:xfrm>
          <a:prstGeom prst="rect">
            <a:avLst/>
          </a:prstGeom>
        </p:spPr>
      </p:pic>
    </p:spTree>
    <p:extLst>
      <p:ext uri="{BB962C8B-B14F-4D97-AF65-F5344CB8AC3E}">
        <p14:creationId xmlns:p14="http://schemas.microsoft.com/office/powerpoint/2010/main" val="15625050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solidFill>
                  <a:srgbClr val="192C63"/>
                </a:solidFill>
              </a:rPr>
              <a:t>L1 – Introduction to Biomaterials</a:t>
            </a:r>
          </a:p>
          <a:p>
            <a:pPr marL="457200" indent="-457200">
              <a:buFont typeface="+mj-lt"/>
              <a:buAutoNum type="arabicPeriod"/>
            </a:pPr>
            <a:r>
              <a:rPr lang="en-US" dirty="0">
                <a:solidFill>
                  <a:srgbClr val="192C63"/>
                </a:solidFill>
              </a:rPr>
              <a:t>L2 – Biocompatibility</a:t>
            </a:r>
          </a:p>
          <a:p>
            <a:pPr marL="457200" indent="-457200">
              <a:buFont typeface="+mj-lt"/>
              <a:buAutoNum type="arabicPeriod"/>
            </a:pPr>
            <a:r>
              <a:rPr lang="en-US" dirty="0">
                <a:solidFill>
                  <a:srgbClr val="192C63"/>
                </a:solidFill>
              </a:rPr>
              <a:t>L3 – Metals</a:t>
            </a:r>
          </a:p>
          <a:p>
            <a:pPr marL="457200" indent="-457200">
              <a:buFont typeface="+mj-lt"/>
              <a:buAutoNum type="arabicPeriod"/>
            </a:pPr>
            <a:r>
              <a:rPr lang="en-US" dirty="0">
                <a:solidFill>
                  <a:srgbClr val="192C63"/>
                </a:solidFill>
              </a:rPr>
              <a:t>L4 – Metals + Ceramics</a:t>
            </a:r>
          </a:p>
          <a:p>
            <a:pPr marL="457200" indent="-457200">
              <a:buFont typeface="+mj-lt"/>
              <a:buAutoNum type="arabicPeriod"/>
            </a:pPr>
            <a:r>
              <a:rPr lang="en-US" dirty="0">
                <a:solidFill>
                  <a:schemeClr val="accent6"/>
                </a:solidFill>
              </a:rPr>
              <a:t>L5 – Polymers</a:t>
            </a:r>
          </a:p>
          <a:p>
            <a:pPr marL="457200" indent="-457200">
              <a:buFont typeface="+mj-lt"/>
              <a:buAutoNum type="arabicPeriod"/>
            </a:pPr>
            <a:r>
              <a:rPr lang="en-US" dirty="0">
                <a:solidFill>
                  <a:srgbClr val="192C63"/>
                </a:solidFill>
              </a:rPr>
              <a:t>Potential exam questions</a:t>
            </a:r>
          </a:p>
        </p:txBody>
      </p:sp>
    </p:spTree>
    <p:extLst>
      <p:ext uri="{BB962C8B-B14F-4D97-AF65-F5344CB8AC3E}">
        <p14:creationId xmlns:p14="http://schemas.microsoft.com/office/powerpoint/2010/main" val="36692085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Homopolymers</a:t>
            </a:r>
            <a:r>
              <a:rPr lang="en-US" dirty="0"/>
              <a:t> and Copolymers</a:t>
            </a:r>
          </a:p>
        </p:txBody>
      </p:sp>
      <p:pic>
        <p:nvPicPr>
          <p:cNvPr id="2050" name="Picture 2" descr="http://images.tutorvista.com/cms/images/44/homopolymer-and-copolym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2379" y="1065440"/>
            <a:ext cx="7027242" cy="4392026"/>
          </a:xfrm>
          <a:prstGeom prst="rect">
            <a:avLst/>
          </a:prstGeom>
          <a:noFill/>
          <a:ln>
            <a:solidFill>
              <a:srgbClr val="FFA046"/>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288B57F-F169-8A79-C707-E3E215EF9F41}"/>
              </a:ext>
            </a:extLst>
          </p:cNvPr>
          <p:cNvSpPr txBox="1"/>
          <p:nvPr/>
        </p:nvSpPr>
        <p:spPr>
          <a:xfrm>
            <a:off x="2774197" y="4494509"/>
            <a:ext cx="1828800" cy="369332"/>
          </a:xfrm>
          <a:prstGeom prst="rect">
            <a:avLst/>
          </a:prstGeom>
          <a:solidFill>
            <a:schemeClr val="bg1"/>
          </a:solidFill>
        </p:spPr>
        <p:txBody>
          <a:bodyPr wrap="square" rtlCol="0">
            <a:spAutoFit/>
          </a:bodyPr>
          <a:lstStyle/>
          <a:p>
            <a:r>
              <a:rPr lang="en-US" b="1" dirty="0">
                <a:solidFill>
                  <a:schemeClr val="accent2"/>
                </a:solidFill>
              </a:rPr>
              <a:t>Copolymer</a:t>
            </a:r>
          </a:p>
        </p:txBody>
      </p:sp>
    </p:spTree>
    <p:extLst>
      <p:ext uri="{BB962C8B-B14F-4D97-AF65-F5344CB8AC3E}">
        <p14:creationId xmlns:p14="http://schemas.microsoft.com/office/powerpoint/2010/main" val="15143478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Homopolymers</a:t>
            </a:r>
            <a:r>
              <a:rPr lang="en-US" dirty="0"/>
              <a:t> and Copolymers</a:t>
            </a:r>
          </a:p>
        </p:txBody>
      </p:sp>
      <p:pic>
        <p:nvPicPr>
          <p:cNvPr id="4" name="Picture 4" descr="http://www.sangir.in/images/img_pph_diagr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348945"/>
            <a:ext cx="6858000" cy="4160110"/>
          </a:xfrm>
          <a:prstGeom prst="rect">
            <a:avLst/>
          </a:prstGeom>
          <a:noFill/>
          <a:ln>
            <a:solidFill>
              <a:srgbClr val="FFA04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4118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 for Study Sheet</a:t>
            </a:r>
          </a:p>
        </p:txBody>
      </p:sp>
      <p:pic>
        <p:nvPicPr>
          <p:cNvPr id="4" name="Picture 3"/>
          <p:cNvPicPr>
            <a:picLocks noChangeAspect="1"/>
          </p:cNvPicPr>
          <p:nvPr/>
        </p:nvPicPr>
        <p:blipFill rotWithShape="1">
          <a:blip r:embed="rId2"/>
          <a:srcRect l="24167" t="36660" r="25000" b="11463"/>
          <a:stretch/>
        </p:blipFill>
        <p:spPr>
          <a:xfrm>
            <a:off x="1918883" y="1032293"/>
            <a:ext cx="8354233" cy="4793414"/>
          </a:xfrm>
          <a:prstGeom prst="rect">
            <a:avLst/>
          </a:prstGeom>
          <a:ln>
            <a:solidFill>
              <a:srgbClr val="FFA046"/>
            </a:solidFill>
          </a:ln>
        </p:spPr>
      </p:pic>
    </p:spTree>
    <p:extLst>
      <p:ext uri="{BB962C8B-B14F-4D97-AF65-F5344CB8AC3E}">
        <p14:creationId xmlns:p14="http://schemas.microsoft.com/office/powerpoint/2010/main" val="1769733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A51A6-B8F0-B2F4-2376-9EE922554452}"/>
              </a:ext>
            </a:extLst>
          </p:cNvPr>
          <p:cNvSpPr>
            <a:spLocks noGrp="1"/>
          </p:cNvSpPr>
          <p:nvPr>
            <p:ph type="title"/>
          </p:nvPr>
        </p:nvSpPr>
        <p:spPr/>
        <p:txBody>
          <a:bodyPr/>
          <a:lstStyle/>
          <a:p>
            <a:r>
              <a:rPr lang="en-US" dirty="0"/>
              <a:t>Example polymers: </a:t>
            </a:r>
            <a:r>
              <a:rPr lang="en-US" dirty="0">
                <a:solidFill>
                  <a:schemeClr val="accent6"/>
                </a:solidFill>
              </a:rPr>
              <a:t>Polyethylene</a:t>
            </a:r>
          </a:p>
        </p:txBody>
      </p:sp>
      <p:pic>
        <p:nvPicPr>
          <p:cNvPr id="4" name="Picture 3">
            <a:extLst>
              <a:ext uri="{FF2B5EF4-FFF2-40B4-BE49-F238E27FC236}">
                <a16:creationId xmlns:a16="http://schemas.microsoft.com/office/drawing/2014/main" id="{10758329-250B-EFBA-35F5-B06A729666D9}"/>
              </a:ext>
            </a:extLst>
          </p:cNvPr>
          <p:cNvPicPr>
            <a:picLocks noChangeAspect="1"/>
          </p:cNvPicPr>
          <p:nvPr/>
        </p:nvPicPr>
        <p:blipFill>
          <a:blip r:embed="rId2"/>
          <a:stretch>
            <a:fillRect/>
          </a:stretch>
        </p:blipFill>
        <p:spPr>
          <a:xfrm>
            <a:off x="557509" y="1342540"/>
            <a:ext cx="7289800" cy="3429000"/>
          </a:xfrm>
          <a:prstGeom prst="rect">
            <a:avLst/>
          </a:prstGeom>
        </p:spPr>
      </p:pic>
      <p:pic>
        <p:nvPicPr>
          <p:cNvPr id="6" name="Picture 5">
            <a:extLst>
              <a:ext uri="{FF2B5EF4-FFF2-40B4-BE49-F238E27FC236}">
                <a16:creationId xmlns:a16="http://schemas.microsoft.com/office/drawing/2014/main" id="{40D79D1B-BB81-151A-8414-D20D2E0E8D70}"/>
              </a:ext>
            </a:extLst>
          </p:cNvPr>
          <p:cNvPicPr>
            <a:picLocks noChangeAspect="1"/>
          </p:cNvPicPr>
          <p:nvPr/>
        </p:nvPicPr>
        <p:blipFill>
          <a:blip r:embed="rId3"/>
          <a:stretch>
            <a:fillRect/>
          </a:stretch>
        </p:blipFill>
        <p:spPr>
          <a:xfrm>
            <a:off x="6725297" y="2838450"/>
            <a:ext cx="5219700" cy="3009900"/>
          </a:xfrm>
          <a:prstGeom prst="rect">
            <a:avLst/>
          </a:prstGeom>
        </p:spPr>
      </p:pic>
    </p:spTree>
    <p:extLst>
      <p:ext uri="{BB962C8B-B14F-4D97-AF65-F5344CB8AC3E}">
        <p14:creationId xmlns:p14="http://schemas.microsoft.com/office/powerpoint/2010/main" val="13140126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A51A6-B8F0-B2F4-2376-9EE922554452}"/>
              </a:ext>
            </a:extLst>
          </p:cNvPr>
          <p:cNvSpPr>
            <a:spLocks noGrp="1"/>
          </p:cNvSpPr>
          <p:nvPr>
            <p:ph type="title"/>
          </p:nvPr>
        </p:nvSpPr>
        <p:spPr/>
        <p:txBody>
          <a:bodyPr/>
          <a:lstStyle/>
          <a:p>
            <a:r>
              <a:rPr lang="en-US" dirty="0"/>
              <a:t>Example polymers: </a:t>
            </a:r>
            <a:r>
              <a:rPr lang="en-US" dirty="0">
                <a:solidFill>
                  <a:schemeClr val="accent6"/>
                </a:solidFill>
              </a:rPr>
              <a:t>PMMA</a:t>
            </a:r>
          </a:p>
        </p:txBody>
      </p:sp>
      <p:pic>
        <p:nvPicPr>
          <p:cNvPr id="3" name="Picture 2">
            <a:extLst>
              <a:ext uri="{FF2B5EF4-FFF2-40B4-BE49-F238E27FC236}">
                <a16:creationId xmlns:a16="http://schemas.microsoft.com/office/drawing/2014/main" id="{30582907-A593-A1D5-9D94-54F6F9A37247}"/>
              </a:ext>
            </a:extLst>
          </p:cNvPr>
          <p:cNvPicPr>
            <a:picLocks noChangeAspect="1"/>
          </p:cNvPicPr>
          <p:nvPr/>
        </p:nvPicPr>
        <p:blipFill>
          <a:blip r:embed="rId2"/>
          <a:stretch>
            <a:fillRect/>
          </a:stretch>
        </p:blipFill>
        <p:spPr>
          <a:xfrm>
            <a:off x="673315" y="1169799"/>
            <a:ext cx="6908800" cy="3619500"/>
          </a:xfrm>
          <a:prstGeom prst="rect">
            <a:avLst/>
          </a:prstGeom>
        </p:spPr>
      </p:pic>
      <p:pic>
        <p:nvPicPr>
          <p:cNvPr id="5" name="Picture 4">
            <a:extLst>
              <a:ext uri="{FF2B5EF4-FFF2-40B4-BE49-F238E27FC236}">
                <a16:creationId xmlns:a16="http://schemas.microsoft.com/office/drawing/2014/main" id="{FD7895AF-20C6-435C-7C16-2E833BB7CC26}"/>
              </a:ext>
            </a:extLst>
          </p:cNvPr>
          <p:cNvPicPr>
            <a:picLocks noChangeAspect="1"/>
          </p:cNvPicPr>
          <p:nvPr/>
        </p:nvPicPr>
        <p:blipFill>
          <a:blip r:embed="rId3"/>
          <a:stretch>
            <a:fillRect/>
          </a:stretch>
        </p:blipFill>
        <p:spPr>
          <a:xfrm>
            <a:off x="8090115" y="3401201"/>
            <a:ext cx="3890290" cy="2499348"/>
          </a:xfrm>
          <a:prstGeom prst="rect">
            <a:avLst/>
          </a:prstGeom>
        </p:spPr>
      </p:pic>
    </p:spTree>
    <p:extLst>
      <p:ext uri="{BB962C8B-B14F-4D97-AF65-F5344CB8AC3E}">
        <p14:creationId xmlns:p14="http://schemas.microsoft.com/office/powerpoint/2010/main" val="3106377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A51A6-B8F0-B2F4-2376-9EE922554452}"/>
              </a:ext>
            </a:extLst>
          </p:cNvPr>
          <p:cNvSpPr>
            <a:spLocks noGrp="1"/>
          </p:cNvSpPr>
          <p:nvPr>
            <p:ph type="title"/>
          </p:nvPr>
        </p:nvSpPr>
        <p:spPr/>
        <p:txBody>
          <a:bodyPr/>
          <a:lstStyle/>
          <a:p>
            <a:r>
              <a:rPr lang="en-US" dirty="0"/>
              <a:t>Example polymers: </a:t>
            </a:r>
            <a:r>
              <a:rPr lang="en-US" dirty="0">
                <a:solidFill>
                  <a:schemeClr val="accent6"/>
                </a:solidFill>
              </a:rPr>
              <a:t>Polyesters</a:t>
            </a:r>
          </a:p>
        </p:txBody>
      </p:sp>
      <p:pic>
        <p:nvPicPr>
          <p:cNvPr id="4" name="Picture 3">
            <a:extLst>
              <a:ext uri="{FF2B5EF4-FFF2-40B4-BE49-F238E27FC236}">
                <a16:creationId xmlns:a16="http://schemas.microsoft.com/office/drawing/2014/main" id="{6FCBBA43-BE4D-7F38-CEB8-9D216BCF5A7D}"/>
              </a:ext>
            </a:extLst>
          </p:cNvPr>
          <p:cNvPicPr>
            <a:picLocks noChangeAspect="1"/>
          </p:cNvPicPr>
          <p:nvPr/>
        </p:nvPicPr>
        <p:blipFill>
          <a:blip r:embed="rId2"/>
          <a:stretch>
            <a:fillRect/>
          </a:stretch>
        </p:blipFill>
        <p:spPr>
          <a:xfrm>
            <a:off x="457200" y="940338"/>
            <a:ext cx="7124700" cy="3365500"/>
          </a:xfrm>
          <a:prstGeom prst="rect">
            <a:avLst/>
          </a:prstGeom>
        </p:spPr>
      </p:pic>
      <p:pic>
        <p:nvPicPr>
          <p:cNvPr id="6" name="Picture 5">
            <a:extLst>
              <a:ext uri="{FF2B5EF4-FFF2-40B4-BE49-F238E27FC236}">
                <a16:creationId xmlns:a16="http://schemas.microsoft.com/office/drawing/2014/main" id="{8BA05D4A-6CEE-7871-D9BB-4B40F043F620}"/>
              </a:ext>
            </a:extLst>
          </p:cNvPr>
          <p:cNvPicPr>
            <a:picLocks noChangeAspect="1"/>
          </p:cNvPicPr>
          <p:nvPr/>
        </p:nvPicPr>
        <p:blipFill>
          <a:blip r:embed="rId3"/>
          <a:stretch>
            <a:fillRect/>
          </a:stretch>
        </p:blipFill>
        <p:spPr>
          <a:xfrm>
            <a:off x="457200" y="3721100"/>
            <a:ext cx="4269783" cy="2317882"/>
          </a:xfrm>
          <a:prstGeom prst="rect">
            <a:avLst/>
          </a:prstGeom>
        </p:spPr>
      </p:pic>
      <p:pic>
        <p:nvPicPr>
          <p:cNvPr id="7" name="Picture 6">
            <a:extLst>
              <a:ext uri="{FF2B5EF4-FFF2-40B4-BE49-F238E27FC236}">
                <a16:creationId xmlns:a16="http://schemas.microsoft.com/office/drawing/2014/main" id="{9AFCAC4F-5D2B-DCDE-20F1-6B040D697A6A}"/>
              </a:ext>
            </a:extLst>
          </p:cNvPr>
          <p:cNvPicPr>
            <a:picLocks noChangeAspect="1"/>
          </p:cNvPicPr>
          <p:nvPr/>
        </p:nvPicPr>
        <p:blipFill>
          <a:blip r:embed="rId4"/>
          <a:stretch>
            <a:fillRect/>
          </a:stretch>
        </p:blipFill>
        <p:spPr>
          <a:xfrm>
            <a:off x="7160216" y="3401957"/>
            <a:ext cx="4269783" cy="2389673"/>
          </a:xfrm>
          <a:prstGeom prst="rect">
            <a:avLst/>
          </a:prstGeom>
        </p:spPr>
      </p:pic>
    </p:spTree>
    <p:extLst>
      <p:ext uri="{BB962C8B-B14F-4D97-AF65-F5344CB8AC3E}">
        <p14:creationId xmlns:p14="http://schemas.microsoft.com/office/powerpoint/2010/main" val="652123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C00E9-C246-D37E-ABED-53CC87BA6D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41C679-34AB-516A-9AF6-55751F894919}"/>
              </a:ext>
            </a:extLst>
          </p:cNvPr>
          <p:cNvSpPr>
            <a:spLocks noGrp="1"/>
          </p:cNvSpPr>
          <p:nvPr>
            <p:ph type="title"/>
          </p:nvPr>
        </p:nvSpPr>
        <p:spPr/>
        <p:txBody>
          <a:bodyPr/>
          <a:lstStyle/>
          <a:p>
            <a:pPr>
              <a:defRPr/>
            </a:pPr>
            <a:r>
              <a:rPr lang="en-US" dirty="0"/>
              <a:t>Stress-Strain Curves</a:t>
            </a:r>
          </a:p>
        </p:txBody>
      </p:sp>
      <p:pic>
        <p:nvPicPr>
          <p:cNvPr id="5" name="Picture 4">
            <a:extLst>
              <a:ext uri="{FF2B5EF4-FFF2-40B4-BE49-F238E27FC236}">
                <a16:creationId xmlns:a16="http://schemas.microsoft.com/office/drawing/2014/main" id="{AC9966FE-967D-13B3-7426-44A6167F6407}"/>
              </a:ext>
            </a:extLst>
          </p:cNvPr>
          <p:cNvPicPr>
            <a:picLocks noChangeAspect="1"/>
          </p:cNvPicPr>
          <p:nvPr/>
        </p:nvPicPr>
        <p:blipFill>
          <a:blip r:embed="rId3"/>
          <a:stretch>
            <a:fillRect/>
          </a:stretch>
        </p:blipFill>
        <p:spPr>
          <a:xfrm>
            <a:off x="457200" y="1128363"/>
            <a:ext cx="4784376" cy="3831167"/>
          </a:xfrm>
          <a:prstGeom prst="rect">
            <a:avLst/>
          </a:prstGeom>
        </p:spPr>
      </p:pic>
      <p:sp>
        <p:nvSpPr>
          <p:cNvPr id="8" name="TextBox 7">
            <a:extLst>
              <a:ext uri="{FF2B5EF4-FFF2-40B4-BE49-F238E27FC236}">
                <a16:creationId xmlns:a16="http://schemas.microsoft.com/office/drawing/2014/main" id="{9E46CE17-E27F-28FD-22DA-A0DA50657966}"/>
              </a:ext>
            </a:extLst>
          </p:cNvPr>
          <p:cNvSpPr txBox="1"/>
          <p:nvPr/>
        </p:nvSpPr>
        <p:spPr>
          <a:xfrm>
            <a:off x="5469467" y="1340331"/>
            <a:ext cx="6108627" cy="3785652"/>
          </a:xfrm>
          <a:prstGeom prst="rect">
            <a:avLst/>
          </a:prstGeom>
          <a:noFill/>
        </p:spPr>
        <p:txBody>
          <a:bodyPr wrap="square">
            <a:spAutoFit/>
          </a:bodyPr>
          <a:lstStyle/>
          <a:p>
            <a:pPr marL="0" indent="0">
              <a:buNone/>
            </a:pPr>
            <a:r>
              <a:rPr lang="en-US" sz="2400" b="1" kern="0" dirty="0">
                <a:solidFill>
                  <a:srgbClr val="FFA046"/>
                </a:solidFill>
              </a:rPr>
              <a:t>Modulus of Elasticity </a:t>
            </a:r>
            <a:r>
              <a:rPr lang="en-US" sz="2400" kern="0" dirty="0">
                <a:solidFill>
                  <a:srgbClr val="192C63"/>
                </a:solidFill>
              </a:rPr>
              <a:t>– slope of linear region of stress-strain curve</a:t>
            </a:r>
          </a:p>
          <a:p>
            <a:pPr marL="0" indent="0">
              <a:buNone/>
            </a:pPr>
            <a:r>
              <a:rPr lang="en-US" sz="2400" b="1" kern="0" dirty="0">
                <a:solidFill>
                  <a:srgbClr val="FFA046"/>
                </a:solidFill>
              </a:rPr>
              <a:t>Yield Strength </a:t>
            </a:r>
            <a:r>
              <a:rPr lang="en-US" sz="2400" kern="0" dirty="0">
                <a:solidFill>
                  <a:srgbClr val="192C63"/>
                </a:solidFill>
              </a:rPr>
              <a:t>– intersection of stress-strain curve with 0.2% offset strain</a:t>
            </a:r>
          </a:p>
          <a:p>
            <a:pPr marL="0" indent="0">
              <a:buNone/>
            </a:pPr>
            <a:r>
              <a:rPr lang="en-US" sz="2400" b="1" kern="0" dirty="0">
                <a:solidFill>
                  <a:srgbClr val="FFA046"/>
                </a:solidFill>
              </a:rPr>
              <a:t>Ultimate tensile strength </a:t>
            </a:r>
            <a:r>
              <a:rPr lang="en-US" sz="2400" kern="0" dirty="0">
                <a:solidFill>
                  <a:srgbClr val="192C63"/>
                </a:solidFill>
              </a:rPr>
              <a:t>– max stress on stress-strain curve</a:t>
            </a:r>
          </a:p>
          <a:p>
            <a:pPr marL="0" indent="0">
              <a:buNone/>
            </a:pPr>
            <a:r>
              <a:rPr lang="en-US" sz="2400" b="1" kern="0" dirty="0">
                <a:solidFill>
                  <a:srgbClr val="FFA046"/>
                </a:solidFill>
              </a:rPr>
              <a:t>Fracture strength</a:t>
            </a:r>
            <a:r>
              <a:rPr lang="en-US" sz="2400" kern="0" dirty="0">
                <a:solidFill>
                  <a:srgbClr val="FFA046"/>
                </a:solidFill>
              </a:rPr>
              <a:t> </a:t>
            </a:r>
            <a:r>
              <a:rPr lang="en-US" sz="2400" kern="0" dirty="0">
                <a:solidFill>
                  <a:srgbClr val="192C63"/>
                </a:solidFill>
              </a:rPr>
              <a:t>– stress at which failure occurs</a:t>
            </a:r>
          </a:p>
          <a:p>
            <a:pPr marL="0" indent="0">
              <a:buNone/>
            </a:pPr>
            <a:r>
              <a:rPr lang="en-US" sz="2400" b="1" kern="0" dirty="0">
                <a:solidFill>
                  <a:srgbClr val="FFA046"/>
                </a:solidFill>
              </a:rPr>
              <a:t>Ductility</a:t>
            </a:r>
            <a:r>
              <a:rPr lang="en-US" sz="2400" kern="0" dirty="0">
                <a:solidFill>
                  <a:srgbClr val="FFA046"/>
                </a:solidFill>
              </a:rPr>
              <a:t> </a:t>
            </a:r>
            <a:r>
              <a:rPr lang="en-US" sz="2400" kern="0" dirty="0">
                <a:solidFill>
                  <a:srgbClr val="192C63"/>
                </a:solidFill>
              </a:rPr>
              <a:t>– strain at which failure occurs (reported in %)</a:t>
            </a:r>
          </a:p>
        </p:txBody>
      </p:sp>
      <p:sp>
        <p:nvSpPr>
          <p:cNvPr id="3" name="Rectangle 2">
            <a:extLst>
              <a:ext uri="{FF2B5EF4-FFF2-40B4-BE49-F238E27FC236}">
                <a16:creationId xmlns:a16="http://schemas.microsoft.com/office/drawing/2014/main" id="{4E37F732-F108-DB49-2EAE-82EE10CA6EEE}"/>
              </a:ext>
            </a:extLst>
          </p:cNvPr>
          <p:cNvSpPr/>
          <p:nvPr/>
        </p:nvSpPr>
        <p:spPr>
          <a:xfrm>
            <a:off x="8886825" y="1340331"/>
            <a:ext cx="2543175" cy="4654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3D71697-1455-89AE-CA0E-A35C6AE42743}"/>
              </a:ext>
            </a:extLst>
          </p:cNvPr>
          <p:cNvSpPr/>
          <p:nvPr/>
        </p:nvSpPr>
        <p:spPr>
          <a:xfrm>
            <a:off x="5469467" y="1805743"/>
            <a:ext cx="3931708" cy="323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8F0E382-2BFF-6B30-4BAC-B690F28EB4F8}"/>
              </a:ext>
            </a:extLst>
          </p:cNvPr>
          <p:cNvSpPr/>
          <p:nvPr/>
        </p:nvSpPr>
        <p:spPr>
          <a:xfrm>
            <a:off x="7874277" y="2128839"/>
            <a:ext cx="3027086" cy="323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447BE36-B0D7-DE23-5778-CA5231CC7A2E}"/>
              </a:ext>
            </a:extLst>
          </p:cNvPr>
          <p:cNvSpPr/>
          <p:nvPr/>
        </p:nvSpPr>
        <p:spPr>
          <a:xfrm>
            <a:off x="5469467" y="2547264"/>
            <a:ext cx="4784376" cy="323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A89F331-7CB8-6657-D447-97CACA1B947C}"/>
              </a:ext>
            </a:extLst>
          </p:cNvPr>
          <p:cNvSpPr/>
          <p:nvPr/>
        </p:nvSpPr>
        <p:spPr>
          <a:xfrm>
            <a:off x="5482089" y="3230207"/>
            <a:ext cx="4784376" cy="323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8E7F7A2-B69F-E988-6627-420694A3EBE5}"/>
              </a:ext>
            </a:extLst>
          </p:cNvPr>
          <p:cNvSpPr/>
          <p:nvPr/>
        </p:nvSpPr>
        <p:spPr>
          <a:xfrm>
            <a:off x="9387820" y="2870360"/>
            <a:ext cx="2091442" cy="3230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704C9C7-FBD3-A3D4-6EDC-AAAF3542F16A}"/>
              </a:ext>
            </a:extLst>
          </p:cNvPr>
          <p:cNvSpPr/>
          <p:nvPr/>
        </p:nvSpPr>
        <p:spPr>
          <a:xfrm>
            <a:off x="8427432" y="3611880"/>
            <a:ext cx="3002567" cy="3230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041C5D-600D-49EE-2756-587BAF4730C3}"/>
              </a:ext>
            </a:extLst>
          </p:cNvPr>
          <p:cNvSpPr/>
          <p:nvPr/>
        </p:nvSpPr>
        <p:spPr>
          <a:xfrm>
            <a:off x="5469467" y="3997445"/>
            <a:ext cx="4784376" cy="323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AB8659B-FBB8-9176-8DDF-15E956B1E13B}"/>
              </a:ext>
            </a:extLst>
          </p:cNvPr>
          <p:cNvSpPr/>
          <p:nvPr/>
        </p:nvSpPr>
        <p:spPr>
          <a:xfrm>
            <a:off x="7112983" y="4379117"/>
            <a:ext cx="3931255" cy="3443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C5212CD-91AA-D527-2552-DC343D213F66}"/>
              </a:ext>
            </a:extLst>
          </p:cNvPr>
          <p:cNvSpPr/>
          <p:nvPr/>
        </p:nvSpPr>
        <p:spPr>
          <a:xfrm>
            <a:off x="5482089" y="4738964"/>
            <a:ext cx="4784376" cy="323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561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
                                        </p:tgtEl>
                                        <p:attrNameLst>
                                          <p:attrName>ppt_w</p:attrName>
                                        </p:attrNameLst>
                                      </p:cBhvr>
                                      <p:tavLst>
                                        <p:tav tm="0">
                                          <p:val>
                                            <p:strVal val="ppt_w"/>
                                          </p:val>
                                        </p:tav>
                                        <p:tav tm="100000">
                                          <p:val>
                                            <p:fltVal val="0"/>
                                          </p:val>
                                        </p:tav>
                                      </p:tavLst>
                                    </p:anim>
                                    <p:anim calcmode="lin" valueType="num">
                                      <p:cBhvr>
                                        <p:cTn id="7" dur="500"/>
                                        <p:tgtEl>
                                          <p:spTgt spid="3"/>
                                        </p:tgtEl>
                                        <p:attrNameLst>
                                          <p:attrName>ppt_h</p:attrName>
                                        </p:attrNameLst>
                                      </p:cBhvr>
                                      <p:tavLst>
                                        <p:tav tm="0">
                                          <p:val>
                                            <p:strVal val="ppt_h"/>
                                          </p:val>
                                        </p:tav>
                                        <p:tav tm="100000">
                                          <p:val>
                                            <p:fltVal val="0"/>
                                          </p:val>
                                        </p:tav>
                                      </p:tavLst>
                                    </p:anim>
                                    <p:animEffect transition="out" filter="fade">
                                      <p:cBhvr>
                                        <p:cTn id="8" dur="500"/>
                                        <p:tgtEl>
                                          <p:spTgt spid="3"/>
                                        </p:tgtEl>
                                      </p:cBhvr>
                                    </p:animEffect>
                                    <p:set>
                                      <p:cBhvr>
                                        <p:cTn id="9" dur="1" fill="hold">
                                          <p:stCondLst>
                                            <p:cond delay="499"/>
                                          </p:stCondLst>
                                        </p:cTn>
                                        <p:tgtEl>
                                          <p:spTgt spid="3"/>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4"/>
                                        </p:tgtEl>
                                        <p:attrNameLst>
                                          <p:attrName>ppt_w</p:attrName>
                                        </p:attrNameLst>
                                      </p:cBhvr>
                                      <p:tavLst>
                                        <p:tav tm="0">
                                          <p:val>
                                            <p:strVal val="ppt_w"/>
                                          </p:val>
                                        </p:tav>
                                        <p:tav tm="100000">
                                          <p:val>
                                            <p:fltVal val="0"/>
                                          </p:val>
                                        </p:tav>
                                      </p:tavLst>
                                    </p:anim>
                                    <p:anim calcmode="lin" valueType="num">
                                      <p:cBhvr>
                                        <p:cTn id="12" dur="500"/>
                                        <p:tgtEl>
                                          <p:spTgt spid="4"/>
                                        </p:tgtEl>
                                        <p:attrNameLst>
                                          <p:attrName>ppt_h</p:attrName>
                                        </p:attrNameLst>
                                      </p:cBhvr>
                                      <p:tavLst>
                                        <p:tav tm="0">
                                          <p:val>
                                            <p:strVal val="ppt_h"/>
                                          </p:val>
                                        </p:tav>
                                        <p:tav tm="100000">
                                          <p:val>
                                            <p:fltVal val="0"/>
                                          </p:val>
                                        </p:tav>
                                      </p:tavLst>
                                    </p:anim>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grpId="0" nodeType="clickEffect">
                                  <p:stCondLst>
                                    <p:cond delay="0"/>
                                  </p:stCondLst>
                                  <p:childTnLst>
                                    <p:anim calcmode="lin" valueType="num">
                                      <p:cBhvr>
                                        <p:cTn id="18" dur="500"/>
                                        <p:tgtEl>
                                          <p:spTgt spid="6"/>
                                        </p:tgtEl>
                                        <p:attrNameLst>
                                          <p:attrName>ppt_w</p:attrName>
                                        </p:attrNameLst>
                                      </p:cBhvr>
                                      <p:tavLst>
                                        <p:tav tm="0">
                                          <p:val>
                                            <p:strVal val="ppt_w"/>
                                          </p:val>
                                        </p:tav>
                                        <p:tav tm="100000">
                                          <p:val>
                                            <p:fltVal val="0"/>
                                          </p:val>
                                        </p:tav>
                                      </p:tavLst>
                                    </p:anim>
                                    <p:anim calcmode="lin" valueType="num">
                                      <p:cBhvr>
                                        <p:cTn id="19" dur="500"/>
                                        <p:tgtEl>
                                          <p:spTgt spid="6"/>
                                        </p:tgtEl>
                                        <p:attrNameLst>
                                          <p:attrName>ppt_h</p:attrName>
                                        </p:attrNameLst>
                                      </p:cBhvr>
                                      <p:tavLst>
                                        <p:tav tm="0">
                                          <p:val>
                                            <p:strVal val="ppt_h"/>
                                          </p:val>
                                        </p:tav>
                                        <p:tav tm="100000">
                                          <p:val>
                                            <p:fltVal val="0"/>
                                          </p:val>
                                        </p:tav>
                                      </p:tavLst>
                                    </p:anim>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53" presetClass="exit" presetSubtype="32" fill="hold" grpId="0" nodeType="withEffect">
                                  <p:stCondLst>
                                    <p:cond delay="0"/>
                                  </p:stCondLst>
                                  <p:childTnLst>
                                    <p:anim calcmode="lin" valueType="num">
                                      <p:cBhvr>
                                        <p:cTn id="23" dur="500"/>
                                        <p:tgtEl>
                                          <p:spTgt spid="7"/>
                                        </p:tgtEl>
                                        <p:attrNameLst>
                                          <p:attrName>ppt_w</p:attrName>
                                        </p:attrNameLst>
                                      </p:cBhvr>
                                      <p:tavLst>
                                        <p:tav tm="0">
                                          <p:val>
                                            <p:strVal val="ppt_w"/>
                                          </p:val>
                                        </p:tav>
                                        <p:tav tm="100000">
                                          <p:val>
                                            <p:fltVal val="0"/>
                                          </p:val>
                                        </p:tav>
                                      </p:tavLst>
                                    </p:anim>
                                    <p:anim calcmode="lin" valueType="num">
                                      <p:cBhvr>
                                        <p:cTn id="24" dur="500"/>
                                        <p:tgtEl>
                                          <p:spTgt spid="7"/>
                                        </p:tgtEl>
                                        <p:attrNameLst>
                                          <p:attrName>ppt_h</p:attrName>
                                        </p:attrNameLst>
                                      </p:cBhvr>
                                      <p:tavLst>
                                        <p:tav tm="0">
                                          <p:val>
                                            <p:strVal val="ppt_h"/>
                                          </p:val>
                                        </p:tav>
                                        <p:tav tm="100000">
                                          <p:val>
                                            <p:fltVal val="0"/>
                                          </p:val>
                                        </p:tav>
                                      </p:tavLst>
                                    </p:anim>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53" presetClass="exit" presetSubtype="32" fill="hold" grpId="0" nodeType="clickEffect">
                                  <p:stCondLst>
                                    <p:cond delay="0"/>
                                  </p:stCondLst>
                                  <p:childTnLst>
                                    <p:anim calcmode="lin" valueType="num">
                                      <p:cBhvr>
                                        <p:cTn id="30" dur="500"/>
                                        <p:tgtEl>
                                          <p:spTgt spid="10"/>
                                        </p:tgtEl>
                                        <p:attrNameLst>
                                          <p:attrName>ppt_w</p:attrName>
                                        </p:attrNameLst>
                                      </p:cBhvr>
                                      <p:tavLst>
                                        <p:tav tm="0">
                                          <p:val>
                                            <p:strVal val="ppt_w"/>
                                          </p:val>
                                        </p:tav>
                                        <p:tav tm="100000">
                                          <p:val>
                                            <p:fltVal val="0"/>
                                          </p:val>
                                        </p:tav>
                                      </p:tavLst>
                                    </p:anim>
                                    <p:anim calcmode="lin" valueType="num">
                                      <p:cBhvr>
                                        <p:cTn id="31" dur="500"/>
                                        <p:tgtEl>
                                          <p:spTgt spid="10"/>
                                        </p:tgtEl>
                                        <p:attrNameLst>
                                          <p:attrName>ppt_h</p:attrName>
                                        </p:attrNameLst>
                                      </p:cBhvr>
                                      <p:tavLst>
                                        <p:tav tm="0">
                                          <p:val>
                                            <p:strVal val="ppt_h"/>
                                          </p:val>
                                        </p:tav>
                                        <p:tav tm="100000">
                                          <p:val>
                                            <p:fltVal val="0"/>
                                          </p:val>
                                        </p:tav>
                                      </p:tavLst>
                                    </p:anim>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53" presetClass="exit" presetSubtype="32" fill="hold" grpId="0" nodeType="withEffect">
                                  <p:stCondLst>
                                    <p:cond delay="0"/>
                                  </p:stCondLst>
                                  <p:childTnLst>
                                    <p:anim calcmode="lin" valueType="num">
                                      <p:cBhvr>
                                        <p:cTn id="35" dur="500"/>
                                        <p:tgtEl>
                                          <p:spTgt spid="9"/>
                                        </p:tgtEl>
                                        <p:attrNameLst>
                                          <p:attrName>ppt_w</p:attrName>
                                        </p:attrNameLst>
                                      </p:cBhvr>
                                      <p:tavLst>
                                        <p:tav tm="0">
                                          <p:val>
                                            <p:strVal val="ppt_w"/>
                                          </p:val>
                                        </p:tav>
                                        <p:tav tm="100000">
                                          <p:val>
                                            <p:fltVal val="0"/>
                                          </p:val>
                                        </p:tav>
                                      </p:tavLst>
                                    </p:anim>
                                    <p:anim calcmode="lin" valueType="num">
                                      <p:cBhvr>
                                        <p:cTn id="36" dur="500"/>
                                        <p:tgtEl>
                                          <p:spTgt spid="9"/>
                                        </p:tgtEl>
                                        <p:attrNameLst>
                                          <p:attrName>ppt_h</p:attrName>
                                        </p:attrNameLst>
                                      </p:cBhvr>
                                      <p:tavLst>
                                        <p:tav tm="0">
                                          <p:val>
                                            <p:strVal val="ppt_h"/>
                                          </p:val>
                                        </p:tav>
                                        <p:tav tm="100000">
                                          <p:val>
                                            <p:fltVal val="0"/>
                                          </p:val>
                                        </p:tav>
                                      </p:tavLst>
                                    </p:anim>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53" presetClass="exit" presetSubtype="32" fill="hold" grpId="0" nodeType="clickEffect">
                                  <p:stCondLst>
                                    <p:cond delay="0"/>
                                  </p:stCondLst>
                                  <p:childTnLst>
                                    <p:anim calcmode="lin" valueType="num">
                                      <p:cBhvr>
                                        <p:cTn id="42" dur="500"/>
                                        <p:tgtEl>
                                          <p:spTgt spid="11"/>
                                        </p:tgtEl>
                                        <p:attrNameLst>
                                          <p:attrName>ppt_w</p:attrName>
                                        </p:attrNameLst>
                                      </p:cBhvr>
                                      <p:tavLst>
                                        <p:tav tm="0">
                                          <p:val>
                                            <p:strVal val="ppt_w"/>
                                          </p:val>
                                        </p:tav>
                                        <p:tav tm="100000">
                                          <p:val>
                                            <p:fltVal val="0"/>
                                          </p:val>
                                        </p:tav>
                                      </p:tavLst>
                                    </p:anim>
                                    <p:anim calcmode="lin" valueType="num">
                                      <p:cBhvr>
                                        <p:cTn id="43" dur="500"/>
                                        <p:tgtEl>
                                          <p:spTgt spid="11"/>
                                        </p:tgtEl>
                                        <p:attrNameLst>
                                          <p:attrName>ppt_h</p:attrName>
                                        </p:attrNameLst>
                                      </p:cBhvr>
                                      <p:tavLst>
                                        <p:tav tm="0">
                                          <p:val>
                                            <p:strVal val="ppt_h"/>
                                          </p:val>
                                        </p:tav>
                                        <p:tav tm="100000">
                                          <p:val>
                                            <p:fltVal val="0"/>
                                          </p:val>
                                        </p:tav>
                                      </p:tavLst>
                                    </p:anim>
                                    <p:animEffect transition="out" filter="fade">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par>
                                <p:cTn id="46" presetID="53" presetClass="exit" presetSubtype="32" fill="hold" grpId="0" nodeType="withEffect">
                                  <p:stCondLst>
                                    <p:cond delay="0"/>
                                  </p:stCondLst>
                                  <p:childTnLst>
                                    <p:anim calcmode="lin" valueType="num">
                                      <p:cBhvr>
                                        <p:cTn id="47" dur="500"/>
                                        <p:tgtEl>
                                          <p:spTgt spid="12"/>
                                        </p:tgtEl>
                                        <p:attrNameLst>
                                          <p:attrName>ppt_w</p:attrName>
                                        </p:attrNameLst>
                                      </p:cBhvr>
                                      <p:tavLst>
                                        <p:tav tm="0">
                                          <p:val>
                                            <p:strVal val="ppt_w"/>
                                          </p:val>
                                        </p:tav>
                                        <p:tav tm="100000">
                                          <p:val>
                                            <p:fltVal val="0"/>
                                          </p:val>
                                        </p:tav>
                                      </p:tavLst>
                                    </p:anim>
                                    <p:anim calcmode="lin" valueType="num">
                                      <p:cBhvr>
                                        <p:cTn id="48" dur="500"/>
                                        <p:tgtEl>
                                          <p:spTgt spid="12"/>
                                        </p:tgtEl>
                                        <p:attrNameLst>
                                          <p:attrName>ppt_h</p:attrName>
                                        </p:attrNameLst>
                                      </p:cBhvr>
                                      <p:tavLst>
                                        <p:tav tm="0">
                                          <p:val>
                                            <p:strVal val="ppt_h"/>
                                          </p:val>
                                        </p:tav>
                                        <p:tav tm="100000">
                                          <p:val>
                                            <p:fltVal val="0"/>
                                          </p:val>
                                        </p:tav>
                                      </p:tavLst>
                                    </p:anim>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53" presetClass="exit" presetSubtype="32" fill="hold" grpId="0" nodeType="clickEffect">
                                  <p:stCondLst>
                                    <p:cond delay="0"/>
                                  </p:stCondLst>
                                  <p:childTnLst>
                                    <p:anim calcmode="lin" valueType="num">
                                      <p:cBhvr>
                                        <p:cTn id="54" dur="500"/>
                                        <p:tgtEl>
                                          <p:spTgt spid="13"/>
                                        </p:tgtEl>
                                        <p:attrNameLst>
                                          <p:attrName>ppt_w</p:attrName>
                                        </p:attrNameLst>
                                      </p:cBhvr>
                                      <p:tavLst>
                                        <p:tav tm="0">
                                          <p:val>
                                            <p:strVal val="ppt_w"/>
                                          </p:val>
                                        </p:tav>
                                        <p:tav tm="100000">
                                          <p:val>
                                            <p:fltVal val="0"/>
                                          </p:val>
                                        </p:tav>
                                      </p:tavLst>
                                    </p:anim>
                                    <p:anim calcmode="lin" valueType="num">
                                      <p:cBhvr>
                                        <p:cTn id="55" dur="500"/>
                                        <p:tgtEl>
                                          <p:spTgt spid="13"/>
                                        </p:tgtEl>
                                        <p:attrNameLst>
                                          <p:attrName>ppt_h</p:attrName>
                                        </p:attrNameLst>
                                      </p:cBhvr>
                                      <p:tavLst>
                                        <p:tav tm="0">
                                          <p:val>
                                            <p:strVal val="ppt_h"/>
                                          </p:val>
                                        </p:tav>
                                        <p:tav tm="100000">
                                          <p:val>
                                            <p:fltVal val="0"/>
                                          </p:val>
                                        </p:tav>
                                      </p:tavLst>
                                    </p:anim>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53" presetClass="exit" presetSubtype="32" fill="hold" grpId="0" nodeType="withEffect">
                                  <p:stCondLst>
                                    <p:cond delay="0"/>
                                  </p:stCondLst>
                                  <p:childTnLst>
                                    <p:anim calcmode="lin" valueType="num">
                                      <p:cBhvr>
                                        <p:cTn id="59" dur="500"/>
                                        <p:tgtEl>
                                          <p:spTgt spid="14"/>
                                        </p:tgtEl>
                                        <p:attrNameLst>
                                          <p:attrName>ppt_w</p:attrName>
                                        </p:attrNameLst>
                                      </p:cBhvr>
                                      <p:tavLst>
                                        <p:tav tm="0">
                                          <p:val>
                                            <p:strVal val="ppt_w"/>
                                          </p:val>
                                        </p:tav>
                                        <p:tav tm="100000">
                                          <p:val>
                                            <p:fltVal val="0"/>
                                          </p:val>
                                        </p:tav>
                                      </p:tavLst>
                                    </p:anim>
                                    <p:anim calcmode="lin" valueType="num">
                                      <p:cBhvr>
                                        <p:cTn id="60" dur="500"/>
                                        <p:tgtEl>
                                          <p:spTgt spid="14"/>
                                        </p:tgtEl>
                                        <p:attrNameLst>
                                          <p:attrName>ppt_h</p:attrName>
                                        </p:attrNameLst>
                                      </p:cBhvr>
                                      <p:tavLst>
                                        <p:tav tm="0">
                                          <p:val>
                                            <p:strVal val="ppt_h"/>
                                          </p:val>
                                        </p:tav>
                                        <p:tav tm="100000">
                                          <p:val>
                                            <p:fltVal val="0"/>
                                          </p:val>
                                        </p:tav>
                                      </p:tavLst>
                                    </p:anim>
                                    <p:animEffect transition="out" filter="fade">
                                      <p:cBhvr>
                                        <p:cTn id="61" dur="500"/>
                                        <p:tgtEl>
                                          <p:spTgt spid="14"/>
                                        </p:tgtEl>
                                      </p:cBhvr>
                                    </p:animEffect>
                                    <p:set>
                                      <p:cBhvr>
                                        <p:cTn id="6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Degradable Polymers in Medicine</a:t>
            </a:r>
          </a:p>
        </p:txBody>
      </p:sp>
      <p:sp>
        <p:nvSpPr>
          <p:cNvPr id="3" name="Content Placeholder 2"/>
          <p:cNvSpPr>
            <a:spLocks noGrp="1"/>
          </p:cNvSpPr>
          <p:nvPr>
            <p:ph idx="1"/>
          </p:nvPr>
        </p:nvSpPr>
        <p:spPr>
          <a:xfrm>
            <a:off x="2133600" y="3733800"/>
            <a:ext cx="7772400" cy="2783846"/>
          </a:xfrm>
        </p:spPr>
        <p:txBody>
          <a:bodyPr/>
          <a:lstStyle/>
          <a:p>
            <a:r>
              <a:rPr lang="en-US" sz="2400" dirty="0"/>
              <a:t>Can tailor drug release by controlling PLA:PGA ratio</a:t>
            </a:r>
          </a:p>
          <a:p>
            <a:pPr lvl="1"/>
            <a:r>
              <a:rPr lang="en-US" sz="2400" dirty="0"/>
              <a:t>PGA is more hydrophilic, degrades faster whereas PLA has a methyl group that prevents water infiltration (shields ester bonds), degrades slower</a:t>
            </a:r>
          </a:p>
          <a:p>
            <a:r>
              <a:rPr lang="en-US" sz="2400" dirty="0">
                <a:solidFill>
                  <a:srgbClr val="FFA046"/>
                </a:solidFill>
              </a:rPr>
              <a:t>Know the name and structure of at least one SPECIFIC polymer for surface and bulk erosion</a:t>
            </a:r>
          </a:p>
        </p:txBody>
      </p:sp>
      <p:pic>
        <p:nvPicPr>
          <p:cNvPr id="4" name="Picture 3"/>
          <p:cNvPicPr>
            <a:picLocks noChangeAspect="1"/>
          </p:cNvPicPr>
          <p:nvPr/>
        </p:nvPicPr>
        <p:blipFill rotWithShape="1">
          <a:blip r:embed="rId3"/>
          <a:srcRect b="2778"/>
          <a:stretch/>
        </p:blipFill>
        <p:spPr>
          <a:xfrm>
            <a:off x="1828800" y="1099459"/>
            <a:ext cx="4047072" cy="2667000"/>
          </a:xfrm>
          <a:prstGeom prst="rect">
            <a:avLst/>
          </a:prstGeom>
          <a:ln>
            <a:solidFill>
              <a:srgbClr val="FFA046"/>
            </a:solidFill>
          </a:ln>
        </p:spPr>
      </p:pic>
      <p:pic>
        <p:nvPicPr>
          <p:cNvPr id="5" name="Picture 4"/>
          <p:cNvPicPr>
            <a:picLocks noChangeAspect="1"/>
          </p:cNvPicPr>
          <p:nvPr/>
        </p:nvPicPr>
        <p:blipFill>
          <a:blip r:embed="rId4"/>
          <a:stretch>
            <a:fillRect/>
          </a:stretch>
        </p:blipFill>
        <p:spPr>
          <a:xfrm>
            <a:off x="6011748" y="1094646"/>
            <a:ext cx="4199052" cy="2715355"/>
          </a:xfrm>
          <a:prstGeom prst="rect">
            <a:avLst/>
          </a:prstGeom>
          <a:ln>
            <a:solidFill>
              <a:srgbClr val="FFA046"/>
            </a:solidFill>
          </a:ln>
        </p:spPr>
      </p:pic>
    </p:spTree>
    <p:extLst>
      <p:ext uri="{BB962C8B-B14F-4D97-AF65-F5344CB8AC3E}">
        <p14:creationId xmlns:p14="http://schemas.microsoft.com/office/powerpoint/2010/main" val="30425888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 + PGA = PLGA</a:t>
            </a:r>
          </a:p>
        </p:txBody>
      </p:sp>
      <p:sp>
        <p:nvSpPr>
          <p:cNvPr id="3" name="Content Placeholder 2"/>
          <p:cNvSpPr>
            <a:spLocks noGrp="1"/>
          </p:cNvSpPr>
          <p:nvPr>
            <p:ph idx="1"/>
          </p:nvPr>
        </p:nvSpPr>
        <p:spPr>
          <a:xfrm>
            <a:off x="260808" y="907645"/>
            <a:ext cx="4609066" cy="4959081"/>
          </a:xfrm>
        </p:spPr>
        <p:txBody>
          <a:bodyPr/>
          <a:lstStyle/>
          <a:p>
            <a:r>
              <a:rPr lang="en-US" sz="2400" dirty="0"/>
              <a:t>100% PGA gives half life of 5 months</a:t>
            </a:r>
          </a:p>
          <a:p>
            <a:r>
              <a:rPr lang="en-US" sz="2400" dirty="0"/>
              <a:t>100% PLA gives half life of &gt; 6 months</a:t>
            </a:r>
          </a:p>
          <a:p>
            <a:r>
              <a:rPr lang="en-US" sz="2400" dirty="0"/>
              <a:t>50/50 PGA/PLA gives half life of several weeks</a:t>
            </a:r>
          </a:p>
        </p:txBody>
      </p:sp>
      <p:pic>
        <p:nvPicPr>
          <p:cNvPr id="5" name="Picture 4"/>
          <p:cNvPicPr>
            <a:picLocks noChangeAspect="1"/>
          </p:cNvPicPr>
          <p:nvPr/>
        </p:nvPicPr>
        <p:blipFill rotWithShape="1">
          <a:blip r:embed="rId3"/>
          <a:srcRect l="1976" t="14583" r="54685" b="22917"/>
          <a:stretch/>
        </p:blipFill>
        <p:spPr>
          <a:xfrm>
            <a:off x="6269181" y="831600"/>
            <a:ext cx="4343400" cy="3521676"/>
          </a:xfrm>
          <a:prstGeom prst="rect">
            <a:avLst/>
          </a:prstGeom>
          <a:ln>
            <a:solidFill>
              <a:srgbClr val="FFA046"/>
            </a:solidFill>
          </a:ln>
        </p:spPr>
      </p:pic>
      <p:sp>
        <p:nvSpPr>
          <p:cNvPr id="6" name="TextBox 5"/>
          <p:cNvSpPr txBox="1"/>
          <p:nvPr/>
        </p:nvSpPr>
        <p:spPr>
          <a:xfrm>
            <a:off x="6726381" y="1370145"/>
            <a:ext cx="838200" cy="553998"/>
          </a:xfrm>
          <a:prstGeom prst="rect">
            <a:avLst/>
          </a:prstGeom>
          <a:noFill/>
        </p:spPr>
        <p:txBody>
          <a:bodyPr wrap="square" rtlCol="0">
            <a:spAutoFit/>
          </a:bodyPr>
          <a:lstStyle/>
          <a:p>
            <a:r>
              <a:rPr lang="en-US" sz="3000" b="1" dirty="0">
                <a:solidFill>
                  <a:srgbClr val="FFA046"/>
                </a:solidFill>
                <a:effectLst>
                  <a:outerShdw blurRad="38100" dist="38100" dir="2700000" algn="tl">
                    <a:srgbClr val="000000">
                      <a:alpha val="43137"/>
                    </a:srgbClr>
                  </a:outerShdw>
                </a:effectLst>
              </a:rPr>
              <a:t>A.</a:t>
            </a:r>
          </a:p>
        </p:txBody>
      </p:sp>
      <p:sp>
        <p:nvSpPr>
          <p:cNvPr id="7" name="TextBox 6"/>
          <p:cNvSpPr txBox="1"/>
          <p:nvPr/>
        </p:nvSpPr>
        <p:spPr>
          <a:xfrm>
            <a:off x="9774381" y="843136"/>
            <a:ext cx="838200" cy="553998"/>
          </a:xfrm>
          <a:prstGeom prst="rect">
            <a:avLst/>
          </a:prstGeom>
          <a:noFill/>
        </p:spPr>
        <p:txBody>
          <a:bodyPr wrap="square" rtlCol="0">
            <a:spAutoFit/>
          </a:bodyPr>
          <a:lstStyle/>
          <a:p>
            <a:r>
              <a:rPr lang="en-US" sz="3000" b="1" dirty="0">
                <a:solidFill>
                  <a:srgbClr val="FFA046"/>
                </a:solidFill>
                <a:effectLst>
                  <a:outerShdw blurRad="38100" dist="38100" dir="2700000" algn="tl">
                    <a:srgbClr val="000000">
                      <a:alpha val="43137"/>
                    </a:srgbClr>
                  </a:outerShdw>
                </a:effectLst>
              </a:rPr>
              <a:t>B.</a:t>
            </a:r>
          </a:p>
        </p:txBody>
      </p:sp>
      <p:sp>
        <p:nvSpPr>
          <p:cNvPr id="8" name="TextBox 7"/>
          <p:cNvSpPr txBox="1"/>
          <p:nvPr/>
        </p:nvSpPr>
        <p:spPr>
          <a:xfrm>
            <a:off x="8250381" y="2951650"/>
            <a:ext cx="838200" cy="553998"/>
          </a:xfrm>
          <a:prstGeom prst="rect">
            <a:avLst/>
          </a:prstGeom>
          <a:noFill/>
        </p:spPr>
        <p:txBody>
          <a:bodyPr wrap="square" rtlCol="0">
            <a:spAutoFit/>
          </a:bodyPr>
          <a:lstStyle/>
          <a:p>
            <a:r>
              <a:rPr lang="en-US" sz="3000" b="1" dirty="0">
                <a:solidFill>
                  <a:srgbClr val="FFA046"/>
                </a:solidFill>
                <a:effectLst>
                  <a:outerShdw blurRad="38100" dist="38100" dir="2700000" algn="tl">
                    <a:srgbClr val="000000">
                      <a:alpha val="43137"/>
                    </a:srgbClr>
                  </a:outerShdw>
                </a:effectLst>
              </a:rPr>
              <a:t>C.</a:t>
            </a:r>
          </a:p>
        </p:txBody>
      </p:sp>
      <p:sp>
        <p:nvSpPr>
          <p:cNvPr id="10" name="TextBox 9">
            <a:extLst>
              <a:ext uri="{FF2B5EF4-FFF2-40B4-BE49-F238E27FC236}">
                <a16:creationId xmlns:a16="http://schemas.microsoft.com/office/drawing/2014/main" id="{A5CF0104-BEBD-1F52-F887-CDDCAC916F91}"/>
              </a:ext>
            </a:extLst>
          </p:cNvPr>
          <p:cNvSpPr txBox="1"/>
          <p:nvPr/>
        </p:nvSpPr>
        <p:spPr>
          <a:xfrm>
            <a:off x="5791200" y="4353276"/>
            <a:ext cx="5430982" cy="1754326"/>
          </a:xfrm>
          <a:prstGeom prst="rect">
            <a:avLst/>
          </a:prstGeom>
          <a:noFill/>
        </p:spPr>
        <p:txBody>
          <a:bodyPr wrap="square">
            <a:spAutoFit/>
          </a:bodyPr>
          <a:lstStyle/>
          <a:p>
            <a:pPr marL="514350" indent="-514350">
              <a:buAutoNum type="alphaUcPeriod"/>
            </a:pPr>
            <a:r>
              <a:rPr lang="en-US" sz="1800" dirty="0">
                <a:solidFill>
                  <a:srgbClr val="192C63"/>
                </a:solidFill>
              </a:rPr>
              <a:t>PGA only </a:t>
            </a:r>
            <a:r>
              <a:rPr lang="en-US" sz="1800" dirty="0">
                <a:solidFill>
                  <a:srgbClr val="192C63"/>
                </a:solidFill>
                <a:sym typeface="Wingdings" panose="05000000000000000000" pitchFamily="2" charset="2"/>
              </a:rPr>
              <a:t> bulk eroding</a:t>
            </a:r>
          </a:p>
          <a:p>
            <a:pPr marL="514350" indent="-514350">
              <a:buAutoNum type="alphaUcPeriod"/>
            </a:pPr>
            <a:r>
              <a:rPr lang="en-US" sz="1800" dirty="0">
                <a:solidFill>
                  <a:srgbClr val="192C63"/>
                </a:solidFill>
                <a:sym typeface="Wingdings" panose="05000000000000000000" pitchFamily="2" charset="2"/>
              </a:rPr>
              <a:t>PLA only  bulk eroding, but has a methyl group to hinder water infiltration</a:t>
            </a:r>
            <a:r>
              <a:rPr lang="en-US" sz="1800" dirty="0">
                <a:solidFill>
                  <a:srgbClr val="192C63"/>
                </a:solidFill>
              </a:rPr>
              <a:t> </a:t>
            </a:r>
          </a:p>
          <a:p>
            <a:pPr marL="514350" indent="-514350">
              <a:buAutoNum type="alphaUcPeriod"/>
            </a:pPr>
            <a:r>
              <a:rPr lang="en-US" sz="1800" dirty="0">
                <a:solidFill>
                  <a:srgbClr val="192C63"/>
                </a:solidFill>
              </a:rPr>
              <a:t>50/50 PGA/PLA</a:t>
            </a:r>
            <a:r>
              <a:rPr lang="en-US" sz="1800" dirty="0">
                <a:solidFill>
                  <a:srgbClr val="192C63"/>
                </a:solidFill>
                <a:sym typeface="Wingdings" panose="05000000000000000000" pitchFamily="2" charset="2"/>
              </a:rPr>
              <a:t> Intermingling of polymer chains, less crystalline lattice, more water infiltration, degrades the fastest</a:t>
            </a:r>
            <a:endParaRPr lang="en-US" sz="1800" dirty="0">
              <a:solidFill>
                <a:srgbClr val="192C63"/>
              </a:solidFill>
            </a:endParaRPr>
          </a:p>
        </p:txBody>
      </p:sp>
    </p:spTree>
    <p:extLst>
      <p:ext uri="{BB962C8B-B14F-4D97-AF65-F5344CB8AC3E}">
        <p14:creationId xmlns:p14="http://schemas.microsoft.com/office/powerpoint/2010/main" val="13672226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Degradable Polymers in Medicine</a:t>
            </a:r>
          </a:p>
        </p:txBody>
      </p:sp>
      <p:sp>
        <p:nvSpPr>
          <p:cNvPr id="3" name="Content Placeholder 2"/>
          <p:cNvSpPr>
            <a:spLocks noGrp="1"/>
          </p:cNvSpPr>
          <p:nvPr>
            <p:ph idx="1"/>
          </p:nvPr>
        </p:nvSpPr>
        <p:spPr/>
        <p:txBody>
          <a:bodyPr/>
          <a:lstStyle/>
          <a:p>
            <a:r>
              <a:rPr lang="en-US" sz="2400" dirty="0">
                <a:solidFill>
                  <a:srgbClr val="FFA046"/>
                </a:solidFill>
              </a:rPr>
              <a:t>Surface Eroding Polymers</a:t>
            </a:r>
          </a:p>
          <a:p>
            <a:pPr lvl="1"/>
            <a:r>
              <a:rPr lang="en-US" sz="2400" u="sng" dirty="0"/>
              <a:t>Rate of water infiltration &lt; Rate of hydrolysis</a:t>
            </a:r>
          </a:p>
          <a:p>
            <a:pPr lvl="2"/>
            <a:r>
              <a:rPr lang="en-US" dirty="0"/>
              <a:t>Hydrophobic polymers</a:t>
            </a:r>
          </a:p>
          <a:p>
            <a:pPr lvl="1"/>
            <a:r>
              <a:rPr lang="en-US" sz="2400" dirty="0"/>
              <a:t>Degradation limited to the surface</a:t>
            </a:r>
          </a:p>
          <a:p>
            <a:pPr lvl="1"/>
            <a:r>
              <a:rPr lang="en-US" sz="2400" dirty="0"/>
              <a:t>Device becomes thinner over time</a:t>
            </a:r>
          </a:p>
          <a:p>
            <a:pPr lvl="1"/>
            <a:r>
              <a:rPr lang="en-US" sz="2400" dirty="0"/>
              <a:t>Maintains structural integrity</a:t>
            </a:r>
          </a:p>
          <a:p>
            <a:pPr lvl="1"/>
            <a:r>
              <a:rPr lang="en-US" sz="2400" dirty="0"/>
              <a:t>Ex: </a:t>
            </a:r>
            <a:r>
              <a:rPr lang="en-US" sz="2400" dirty="0" err="1"/>
              <a:t>Polyanhydrides</a:t>
            </a:r>
            <a:r>
              <a:rPr lang="en-US" sz="2400" dirty="0"/>
              <a:t>, PCL</a:t>
            </a:r>
          </a:p>
          <a:p>
            <a:r>
              <a:rPr lang="en-US" sz="2400" dirty="0">
                <a:solidFill>
                  <a:srgbClr val="FFA046"/>
                </a:solidFill>
              </a:rPr>
              <a:t>Bulk Eroding Polymers</a:t>
            </a:r>
          </a:p>
          <a:p>
            <a:pPr lvl="1"/>
            <a:r>
              <a:rPr lang="en-US" sz="2400" u="sng" dirty="0"/>
              <a:t>Rate of water infiltration &gt; Rate of hydrolysis</a:t>
            </a:r>
          </a:p>
          <a:p>
            <a:pPr lvl="2"/>
            <a:r>
              <a:rPr lang="en-US" dirty="0"/>
              <a:t>Hydrophilic Polymers</a:t>
            </a:r>
          </a:p>
          <a:p>
            <a:pPr lvl="1"/>
            <a:r>
              <a:rPr lang="en-US" sz="2400" dirty="0"/>
              <a:t>Pockets of eroded polymer – burst release</a:t>
            </a:r>
          </a:p>
          <a:p>
            <a:pPr lvl="1"/>
            <a:r>
              <a:rPr lang="en-US" sz="2400" dirty="0"/>
              <a:t>Ex: Polyesters, sugar cube, PLA/PGA/PLGA</a:t>
            </a:r>
          </a:p>
        </p:txBody>
      </p:sp>
      <p:pic>
        <p:nvPicPr>
          <p:cNvPr id="5" name="Picture 4"/>
          <p:cNvPicPr>
            <a:picLocks noChangeAspect="1"/>
          </p:cNvPicPr>
          <p:nvPr/>
        </p:nvPicPr>
        <p:blipFill rotWithShape="1">
          <a:blip r:embed="rId2"/>
          <a:srcRect l="60542" t="16667" r="21303" b="67708"/>
          <a:stretch/>
        </p:blipFill>
        <p:spPr>
          <a:xfrm>
            <a:off x="5142171" y="3038715"/>
            <a:ext cx="2313807" cy="1119584"/>
          </a:xfrm>
          <a:prstGeom prst="rect">
            <a:avLst/>
          </a:prstGeom>
          <a:ln>
            <a:solidFill>
              <a:srgbClr val="FFA046"/>
            </a:solidFill>
          </a:ln>
        </p:spPr>
      </p:pic>
      <p:pic>
        <p:nvPicPr>
          <p:cNvPr id="4" name="Picture 3">
            <a:extLst>
              <a:ext uri="{FF2B5EF4-FFF2-40B4-BE49-F238E27FC236}">
                <a16:creationId xmlns:a16="http://schemas.microsoft.com/office/drawing/2014/main" id="{DC02752A-2D1C-97E5-DAE0-2525D2714EDC}"/>
              </a:ext>
            </a:extLst>
          </p:cNvPr>
          <p:cNvPicPr>
            <a:picLocks noChangeAspect="1"/>
          </p:cNvPicPr>
          <p:nvPr/>
        </p:nvPicPr>
        <p:blipFill>
          <a:blip r:embed="rId3"/>
          <a:stretch>
            <a:fillRect/>
          </a:stretch>
        </p:blipFill>
        <p:spPr>
          <a:xfrm>
            <a:off x="7776882" y="991274"/>
            <a:ext cx="3998936" cy="2976292"/>
          </a:xfrm>
          <a:prstGeom prst="rect">
            <a:avLst/>
          </a:prstGeom>
        </p:spPr>
      </p:pic>
    </p:spTree>
    <p:extLst>
      <p:ext uri="{BB962C8B-B14F-4D97-AF65-F5344CB8AC3E}">
        <p14:creationId xmlns:p14="http://schemas.microsoft.com/office/powerpoint/2010/main" val="40120890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Polymer Summary</a:t>
            </a:r>
          </a:p>
        </p:txBody>
      </p:sp>
      <p:pic>
        <p:nvPicPr>
          <p:cNvPr id="5" name="Picture 4"/>
          <p:cNvPicPr>
            <a:picLocks noChangeAspect="1"/>
          </p:cNvPicPr>
          <p:nvPr/>
        </p:nvPicPr>
        <p:blipFill rotWithShape="1">
          <a:blip r:embed="rId2"/>
          <a:srcRect l="22500" t="22232" r="25000" b="15514"/>
          <a:stretch/>
        </p:blipFill>
        <p:spPr>
          <a:xfrm>
            <a:off x="2294021" y="894347"/>
            <a:ext cx="7603958" cy="5069305"/>
          </a:xfrm>
          <a:prstGeom prst="rect">
            <a:avLst/>
          </a:prstGeom>
        </p:spPr>
      </p:pic>
    </p:spTree>
    <p:extLst>
      <p:ext uri="{BB962C8B-B14F-4D97-AF65-F5344CB8AC3E}">
        <p14:creationId xmlns:p14="http://schemas.microsoft.com/office/powerpoint/2010/main" val="13120583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solidFill>
                  <a:srgbClr val="192C63"/>
                </a:solidFill>
              </a:rPr>
              <a:t>L1 – Introduction to Biomaterials</a:t>
            </a:r>
          </a:p>
          <a:p>
            <a:pPr marL="457200" indent="-457200">
              <a:buFont typeface="+mj-lt"/>
              <a:buAutoNum type="arabicPeriod"/>
            </a:pPr>
            <a:r>
              <a:rPr lang="en-US" dirty="0">
                <a:solidFill>
                  <a:srgbClr val="192C63"/>
                </a:solidFill>
              </a:rPr>
              <a:t>L2 – Biocompatibility</a:t>
            </a:r>
          </a:p>
          <a:p>
            <a:pPr marL="457200" indent="-457200">
              <a:buFont typeface="+mj-lt"/>
              <a:buAutoNum type="arabicPeriod"/>
            </a:pPr>
            <a:r>
              <a:rPr lang="en-US" dirty="0">
                <a:solidFill>
                  <a:srgbClr val="192C63"/>
                </a:solidFill>
              </a:rPr>
              <a:t>L3 – Metals</a:t>
            </a:r>
          </a:p>
          <a:p>
            <a:pPr marL="457200" indent="-457200">
              <a:buFont typeface="+mj-lt"/>
              <a:buAutoNum type="arabicPeriod"/>
            </a:pPr>
            <a:r>
              <a:rPr lang="en-US" dirty="0">
                <a:solidFill>
                  <a:srgbClr val="192C63"/>
                </a:solidFill>
              </a:rPr>
              <a:t>L4 – Metals + Ceramics</a:t>
            </a:r>
          </a:p>
          <a:p>
            <a:pPr marL="457200" indent="-457200">
              <a:buFont typeface="+mj-lt"/>
              <a:buAutoNum type="arabicPeriod"/>
            </a:pPr>
            <a:r>
              <a:rPr lang="en-US" dirty="0">
                <a:solidFill>
                  <a:srgbClr val="192C63"/>
                </a:solidFill>
              </a:rPr>
              <a:t>L5 – Polymers</a:t>
            </a:r>
          </a:p>
          <a:p>
            <a:pPr marL="457200" indent="-457200">
              <a:buFont typeface="+mj-lt"/>
              <a:buAutoNum type="arabicPeriod"/>
            </a:pPr>
            <a:r>
              <a:rPr lang="en-US" dirty="0">
                <a:solidFill>
                  <a:schemeClr val="accent6"/>
                </a:solidFill>
              </a:rPr>
              <a:t>Potential exam questions</a:t>
            </a:r>
          </a:p>
        </p:txBody>
      </p:sp>
    </p:spTree>
    <p:extLst>
      <p:ext uri="{BB962C8B-B14F-4D97-AF65-F5344CB8AC3E}">
        <p14:creationId xmlns:p14="http://schemas.microsoft.com/office/powerpoint/2010/main" val="30816226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A1C19-D9F7-85D1-39B2-125CF194044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4FDC970-EE66-5A20-A1B4-4D97983496FC}"/>
              </a:ext>
            </a:extLst>
          </p:cNvPr>
          <p:cNvSpPr>
            <a:spLocks noGrp="1"/>
          </p:cNvSpPr>
          <p:nvPr>
            <p:ph type="body" sz="half" idx="2"/>
          </p:nvPr>
        </p:nvSpPr>
        <p:spPr>
          <a:xfrm>
            <a:off x="0" y="584775"/>
            <a:ext cx="5959365" cy="4967514"/>
          </a:xfrm>
        </p:spPr>
        <p:txBody>
          <a:bodyPr/>
          <a:lstStyle/>
          <a:p>
            <a:r>
              <a:rPr lang="en-US" dirty="0"/>
              <a:t>What are the stages of immune response?</a:t>
            </a:r>
          </a:p>
          <a:p>
            <a:endParaRPr lang="en-US" dirty="0"/>
          </a:p>
          <a:p>
            <a:r>
              <a:rPr lang="en-US" dirty="0"/>
              <a:t>Why is it important to be familiar with these stages? How do we apply this knowledge to change our engineered response?</a:t>
            </a:r>
          </a:p>
          <a:p>
            <a:endParaRPr lang="en-US" dirty="0"/>
          </a:p>
          <a:p>
            <a:r>
              <a:rPr lang="en-US" dirty="0"/>
              <a:t>How do we determine if a material generates an immune response? What cell types are primarily implicated in an immune response?</a:t>
            </a:r>
          </a:p>
          <a:p>
            <a:endParaRPr lang="en-US" dirty="0"/>
          </a:p>
          <a:p>
            <a:r>
              <a:rPr lang="en-US" dirty="0"/>
              <a:t>Some patients’ immune responses can take weeks to present? Why is that so?</a:t>
            </a:r>
          </a:p>
        </p:txBody>
      </p:sp>
      <p:sp>
        <p:nvSpPr>
          <p:cNvPr id="3" name="Title 2">
            <a:extLst>
              <a:ext uri="{FF2B5EF4-FFF2-40B4-BE49-F238E27FC236}">
                <a16:creationId xmlns:a16="http://schemas.microsoft.com/office/drawing/2014/main" id="{985F4334-214F-642A-4972-3FBD9E9D4358}"/>
              </a:ext>
            </a:extLst>
          </p:cNvPr>
          <p:cNvSpPr>
            <a:spLocks noGrp="1"/>
          </p:cNvSpPr>
          <p:nvPr>
            <p:ph type="title"/>
          </p:nvPr>
        </p:nvSpPr>
        <p:spPr/>
        <p:txBody>
          <a:bodyPr/>
          <a:lstStyle/>
          <a:p>
            <a:r>
              <a:rPr lang="en-US" dirty="0"/>
              <a:t>Immune Response</a:t>
            </a:r>
          </a:p>
        </p:txBody>
      </p:sp>
      <p:pic>
        <p:nvPicPr>
          <p:cNvPr id="1026" name="Picture 2">
            <a:extLst>
              <a:ext uri="{FF2B5EF4-FFF2-40B4-BE49-F238E27FC236}">
                <a16:creationId xmlns:a16="http://schemas.microsoft.com/office/drawing/2014/main" id="{A3BE413E-3902-A35A-46B5-071759C7B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5281" y="1106214"/>
            <a:ext cx="6208075" cy="46455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ECD5609-D8EC-43F3-B548-A4EBEE11FCB8}"/>
              </a:ext>
            </a:extLst>
          </p:cNvPr>
          <p:cNvSpPr/>
          <p:nvPr/>
        </p:nvSpPr>
        <p:spPr>
          <a:xfrm>
            <a:off x="5875281" y="1106214"/>
            <a:ext cx="5318236" cy="5439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413D74B-2A09-7576-FD76-D359B0B7E337}"/>
              </a:ext>
            </a:extLst>
          </p:cNvPr>
          <p:cNvSpPr/>
          <p:nvPr/>
        </p:nvSpPr>
        <p:spPr>
          <a:xfrm>
            <a:off x="6637281" y="4548352"/>
            <a:ext cx="5318236" cy="5439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5D71FF4-C7BE-C6AE-1D99-805CB01E8870}"/>
              </a:ext>
            </a:extLst>
          </p:cNvPr>
          <p:cNvSpPr/>
          <p:nvPr/>
        </p:nvSpPr>
        <p:spPr>
          <a:xfrm>
            <a:off x="6174828" y="5092262"/>
            <a:ext cx="5908527" cy="65952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 Placeholder 1">
            <a:extLst>
              <a:ext uri="{FF2B5EF4-FFF2-40B4-BE49-F238E27FC236}">
                <a16:creationId xmlns:a16="http://schemas.microsoft.com/office/drawing/2014/main" id="{516C71F7-FFBD-D261-C270-97CE6B597C96}"/>
              </a:ext>
            </a:extLst>
          </p:cNvPr>
          <p:cNvSpPr txBox="1">
            <a:spLocks/>
          </p:cNvSpPr>
          <p:nvPr/>
        </p:nvSpPr>
        <p:spPr bwMode="auto">
          <a:xfrm>
            <a:off x="1746429" y="6401041"/>
            <a:ext cx="7446580" cy="44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l" defTabSz="609585" rtl="0" eaLnBrk="1" fontAlgn="base" hangingPunct="1">
              <a:spcBef>
                <a:spcPct val="20000"/>
              </a:spcBef>
              <a:spcAft>
                <a:spcPct val="0"/>
              </a:spcAft>
              <a:buFont typeface="Arial" panose="020B0604020202020204" pitchFamily="34" charset="0"/>
              <a:buNone/>
              <a:defRPr sz="24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609585" indent="0" algn="l" defTabSz="609585" rtl="0" eaLnBrk="1" fontAlgn="base" hangingPunct="1">
              <a:spcBef>
                <a:spcPct val="20000"/>
              </a:spcBef>
              <a:spcAft>
                <a:spcPct val="0"/>
              </a:spcAft>
              <a:buFont typeface="Arial" panose="020B0604020202020204" pitchFamily="34" charset="0"/>
              <a:buNone/>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219170" indent="0" algn="l" defTabSz="609585" rtl="0" eaLnBrk="1" fontAlgn="base" hangingPunct="1">
              <a:spcBef>
                <a:spcPct val="20000"/>
              </a:spcBef>
              <a:spcAft>
                <a:spcPct val="0"/>
              </a:spcAft>
              <a:buFont typeface="Arial" panose="020B0604020202020204" pitchFamily="34" charset="0"/>
              <a:buNone/>
              <a:defRPr sz="1333"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1828754"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438339"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047924" indent="0" algn="l" defTabSz="609585" rtl="0" eaLnBrk="1" latinLnBrk="0" hangingPunct="1">
              <a:spcBef>
                <a:spcPct val="20000"/>
              </a:spcBef>
              <a:buFont typeface="Arial"/>
              <a:buNone/>
              <a:defRPr sz="1200" kern="1200">
                <a:solidFill>
                  <a:schemeClr val="tx1"/>
                </a:solidFill>
                <a:latin typeface="+mn-lt"/>
                <a:ea typeface="+mn-ea"/>
                <a:cs typeface="+mn-cs"/>
              </a:defRPr>
            </a:lvl6pPr>
            <a:lvl7pPr marL="3657509" indent="0" algn="l" defTabSz="609585" rtl="0" eaLnBrk="1" latinLnBrk="0" hangingPunct="1">
              <a:spcBef>
                <a:spcPct val="20000"/>
              </a:spcBef>
              <a:buFont typeface="Arial"/>
              <a:buNone/>
              <a:defRPr sz="1200" kern="1200">
                <a:solidFill>
                  <a:schemeClr val="tx1"/>
                </a:solidFill>
                <a:latin typeface="+mn-lt"/>
                <a:ea typeface="+mn-ea"/>
                <a:cs typeface="+mn-cs"/>
              </a:defRPr>
            </a:lvl7pPr>
            <a:lvl8pPr marL="4267093" indent="0" algn="l" defTabSz="609585" rtl="0" eaLnBrk="1" latinLnBrk="0" hangingPunct="1">
              <a:spcBef>
                <a:spcPct val="20000"/>
              </a:spcBef>
              <a:buFont typeface="Arial"/>
              <a:buNone/>
              <a:defRPr sz="1200" kern="1200">
                <a:solidFill>
                  <a:schemeClr val="tx1"/>
                </a:solidFill>
                <a:latin typeface="+mn-lt"/>
                <a:ea typeface="+mn-ea"/>
                <a:cs typeface="+mn-cs"/>
              </a:defRPr>
            </a:lvl8pPr>
            <a:lvl9pPr marL="4876678" indent="0" algn="l" defTabSz="609585" rtl="0" eaLnBrk="1" latinLnBrk="0" hangingPunct="1">
              <a:spcBef>
                <a:spcPct val="20000"/>
              </a:spcBef>
              <a:buFont typeface="Arial"/>
              <a:buNone/>
              <a:defRPr sz="1200" kern="1200">
                <a:solidFill>
                  <a:schemeClr val="tx1"/>
                </a:solidFill>
                <a:latin typeface="+mn-lt"/>
                <a:ea typeface="+mn-ea"/>
                <a:cs typeface="+mn-cs"/>
              </a:defRPr>
            </a:lvl9pPr>
          </a:lstStyle>
          <a:p>
            <a:r>
              <a:rPr lang="en-US" sz="800" dirty="0" err="1">
                <a:solidFill>
                  <a:schemeClr val="bg1"/>
                </a:solidFill>
              </a:rPr>
              <a:t>Carnicer-Lombarte</a:t>
            </a:r>
            <a:r>
              <a:rPr lang="en-US" sz="800" dirty="0">
                <a:solidFill>
                  <a:schemeClr val="bg1"/>
                </a:solidFill>
              </a:rPr>
              <a:t> A, Chen ST, </a:t>
            </a:r>
            <a:r>
              <a:rPr lang="en-US" sz="800" dirty="0" err="1">
                <a:solidFill>
                  <a:schemeClr val="bg1"/>
                </a:solidFill>
              </a:rPr>
              <a:t>Malliaras</a:t>
            </a:r>
            <a:r>
              <a:rPr lang="en-US" sz="800" dirty="0">
                <a:solidFill>
                  <a:schemeClr val="bg1"/>
                </a:solidFill>
              </a:rPr>
              <a:t> GG, Barone DG. Foreign Body Reaction to Implanted Biomaterials and Its Impact in Nerve </a:t>
            </a:r>
            <a:r>
              <a:rPr lang="en-US" sz="800" dirty="0" err="1">
                <a:solidFill>
                  <a:schemeClr val="bg1"/>
                </a:solidFill>
              </a:rPr>
              <a:t>Neuroprosthetics</a:t>
            </a:r>
            <a:r>
              <a:rPr lang="en-US" sz="800" dirty="0">
                <a:solidFill>
                  <a:schemeClr val="bg1"/>
                </a:solidFill>
              </a:rPr>
              <a:t>. </a:t>
            </a:r>
            <a:r>
              <a:rPr lang="en-US" sz="800" i="1" dirty="0">
                <a:solidFill>
                  <a:schemeClr val="bg1"/>
                </a:solidFill>
              </a:rPr>
              <a:t>Front </a:t>
            </a:r>
            <a:r>
              <a:rPr lang="en-US" sz="800" i="1" dirty="0" err="1">
                <a:solidFill>
                  <a:schemeClr val="bg1"/>
                </a:solidFill>
              </a:rPr>
              <a:t>Bioeng</a:t>
            </a:r>
            <a:r>
              <a:rPr lang="en-US" sz="800" i="1" dirty="0">
                <a:solidFill>
                  <a:schemeClr val="bg1"/>
                </a:solidFill>
              </a:rPr>
              <a:t> </a:t>
            </a:r>
            <a:r>
              <a:rPr lang="en-US" sz="800" i="1" dirty="0" err="1">
                <a:solidFill>
                  <a:schemeClr val="bg1"/>
                </a:solidFill>
              </a:rPr>
              <a:t>Biotechnol</a:t>
            </a:r>
            <a:r>
              <a:rPr lang="en-US" sz="800" dirty="0">
                <a:solidFill>
                  <a:schemeClr val="bg1"/>
                </a:solidFill>
              </a:rPr>
              <a:t>. 2021;9. doi:</a:t>
            </a:r>
            <a:r>
              <a:rPr lang="en-US" sz="800" dirty="0">
                <a:solidFill>
                  <a:schemeClr val="bg1"/>
                </a:solidFill>
                <a:hlinkClick r:id="rId3">
                  <a:extLst>
                    <a:ext uri="{A12FA001-AC4F-418D-AE19-62706E023703}">
                      <ahyp:hlinkClr xmlns:ahyp="http://schemas.microsoft.com/office/drawing/2018/hyperlinkcolor" val="tx"/>
                    </a:ext>
                  </a:extLst>
                </a:hlinkClick>
              </a:rPr>
              <a:t>10.3389/fbioe.2021.622524</a:t>
            </a:r>
            <a:endParaRPr lang="en-US" sz="800" dirty="0">
              <a:solidFill>
                <a:schemeClr val="bg1"/>
              </a:solidFill>
            </a:endParaRPr>
          </a:p>
          <a:p>
            <a:endParaRPr lang="en-US" sz="600" dirty="0">
              <a:solidFill>
                <a:schemeClr val="bg1"/>
              </a:solidFill>
            </a:endParaRPr>
          </a:p>
        </p:txBody>
      </p:sp>
    </p:spTree>
    <p:extLst>
      <p:ext uri="{BB962C8B-B14F-4D97-AF65-F5344CB8AC3E}">
        <p14:creationId xmlns:p14="http://schemas.microsoft.com/office/powerpoint/2010/main" val="19112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7"/>
                                        </p:tgtEl>
                                        <p:attrNameLst>
                                          <p:attrName>ppt_w</p:attrName>
                                        </p:attrNameLst>
                                      </p:cBhvr>
                                      <p:tavLst>
                                        <p:tav tm="0">
                                          <p:val>
                                            <p:strVal val="ppt_w"/>
                                          </p:val>
                                        </p:tav>
                                        <p:tav tm="100000">
                                          <p:val>
                                            <p:fltVal val="0"/>
                                          </p:val>
                                        </p:tav>
                                      </p:tavLst>
                                    </p:anim>
                                    <p:anim calcmode="lin" valueType="num">
                                      <p:cBhvr>
                                        <p:cTn id="12" dur="500"/>
                                        <p:tgtEl>
                                          <p:spTgt spid="7"/>
                                        </p:tgtEl>
                                        <p:attrNameLst>
                                          <p:attrName>ppt_h</p:attrName>
                                        </p:attrNameLst>
                                      </p:cBhvr>
                                      <p:tavLst>
                                        <p:tav tm="0">
                                          <p:val>
                                            <p:strVal val="ppt_h"/>
                                          </p:val>
                                        </p:tav>
                                        <p:tav tm="100000">
                                          <p:val>
                                            <p:fltVal val="0"/>
                                          </p:val>
                                        </p:tav>
                                      </p:tavLst>
                                    </p:anim>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par>
                                <p:cTn id="15" presetID="53" presetClass="exit" presetSubtype="32" fill="hold" grpId="0" nodeType="withEffect">
                                  <p:stCondLst>
                                    <p:cond delay="0"/>
                                  </p:stCondLst>
                                  <p:childTnLst>
                                    <p:anim calcmode="lin" valueType="num">
                                      <p:cBhvr>
                                        <p:cTn id="16" dur="500"/>
                                        <p:tgtEl>
                                          <p:spTgt spid="9"/>
                                        </p:tgtEl>
                                        <p:attrNameLst>
                                          <p:attrName>ppt_w</p:attrName>
                                        </p:attrNameLst>
                                      </p:cBhvr>
                                      <p:tavLst>
                                        <p:tav tm="0">
                                          <p:val>
                                            <p:strVal val="ppt_w"/>
                                          </p:val>
                                        </p:tav>
                                        <p:tav tm="100000">
                                          <p:val>
                                            <p:fltVal val="0"/>
                                          </p:val>
                                        </p:tav>
                                      </p:tavLst>
                                    </p:anim>
                                    <p:anim calcmode="lin" valueType="num">
                                      <p:cBhvr>
                                        <p:cTn id="17" dur="500"/>
                                        <p:tgtEl>
                                          <p:spTgt spid="9"/>
                                        </p:tgtEl>
                                        <p:attrNameLst>
                                          <p:attrName>ppt_h</p:attrName>
                                        </p:attrNameLst>
                                      </p:cBhvr>
                                      <p:tavLst>
                                        <p:tav tm="0">
                                          <p:val>
                                            <p:strVal val="ppt_h"/>
                                          </p:val>
                                        </p:tav>
                                        <p:tav tm="100000">
                                          <p:val>
                                            <p:fltVal val="0"/>
                                          </p:val>
                                        </p:tav>
                                      </p:tavLst>
                                    </p:anim>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2A227-63B5-DC39-0A89-EE0CED2C1A3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0302564-9043-F9FE-D720-72B730BA144B}"/>
              </a:ext>
            </a:extLst>
          </p:cNvPr>
          <p:cNvSpPr>
            <a:spLocks noGrp="1"/>
          </p:cNvSpPr>
          <p:nvPr>
            <p:ph type="body" sz="half" idx="2"/>
          </p:nvPr>
        </p:nvSpPr>
        <p:spPr>
          <a:xfrm>
            <a:off x="105450" y="797137"/>
            <a:ext cx="7851228" cy="5189113"/>
          </a:xfrm>
        </p:spPr>
        <p:txBody>
          <a:bodyPr/>
          <a:lstStyle/>
          <a:p>
            <a:pPr marL="342900" indent="-342900">
              <a:buFont typeface="Arial" panose="020B0604020202020204" pitchFamily="34" charset="0"/>
              <a:buChar char="•"/>
            </a:pPr>
            <a:r>
              <a:rPr lang="en-US" dirty="0"/>
              <a:t>Why is it important to understand how a material forms a crystal lattice? </a:t>
            </a:r>
          </a:p>
          <a:p>
            <a:pPr marL="952485" lvl="1" indent="-342900">
              <a:buFont typeface="Arial" panose="020B0604020202020204" pitchFamily="34" charset="0"/>
              <a:buChar char="•"/>
            </a:pPr>
            <a:r>
              <a:rPr lang="en-US" dirty="0"/>
              <a:t>What are some applications as engineers?</a:t>
            </a:r>
          </a:p>
          <a:p>
            <a:pPr marL="342900" indent="-342900">
              <a:buFont typeface="Arial" panose="020B0604020202020204" pitchFamily="34" charset="0"/>
              <a:buChar char="•"/>
            </a:pPr>
            <a:r>
              <a:rPr lang="en-US" dirty="0"/>
              <a:t>What are the three main types of crystal lattices discussed in this class?</a:t>
            </a:r>
          </a:p>
          <a:p>
            <a:pPr marL="342900" indent="-342900">
              <a:buFont typeface="Arial" panose="020B0604020202020204" pitchFamily="34" charset="0"/>
              <a:buChar char="•"/>
            </a:pPr>
            <a:r>
              <a:rPr lang="en-US" dirty="0"/>
              <a:t>How do the densities compare between the crystal lattices? </a:t>
            </a:r>
          </a:p>
          <a:p>
            <a:pPr marL="342900" indent="-342900">
              <a:buFont typeface="Arial" panose="020B0604020202020204" pitchFamily="34" charset="0"/>
              <a:buChar char="•"/>
            </a:pPr>
            <a:r>
              <a:rPr lang="en-US" dirty="0"/>
              <a:t>Which class(es) of materials typically present themselves in a crystal lattice?</a:t>
            </a:r>
          </a:p>
          <a:p>
            <a:pPr marL="342900" indent="-342900">
              <a:buFont typeface="Arial" panose="020B0604020202020204" pitchFamily="34" charset="0"/>
              <a:buChar char="•"/>
            </a:pPr>
            <a:r>
              <a:rPr lang="en-US" dirty="0"/>
              <a:t>Provide an example of a material for each crystal lattice (at room temperature)?</a:t>
            </a:r>
          </a:p>
          <a:p>
            <a:pPr marL="342900" indent="-342900">
              <a:buFont typeface="Arial" panose="020B0604020202020204" pitchFamily="34" charset="0"/>
              <a:buChar char="•"/>
            </a:pPr>
            <a:r>
              <a:rPr lang="en-US" dirty="0"/>
              <a:t>How can the unit cell be modified to change material properties?</a:t>
            </a:r>
          </a:p>
        </p:txBody>
      </p:sp>
      <p:sp>
        <p:nvSpPr>
          <p:cNvPr id="3" name="Title 2">
            <a:extLst>
              <a:ext uri="{FF2B5EF4-FFF2-40B4-BE49-F238E27FC236}">
                <a16:creationId xmlns:a16="http://schemas.microsoft.com/office/drawing/2014/main" id="{35934318-9D51-E3F8-B5E8-36EC290B18B0}"/>
              </a:ext>
            </a:extLst>
          </p:cNvPr>
          <p:cNvSpPr>
            <a:spLocks noGrp="1"/>
          </p:cNvSpPr>
          <p:nvPr>
            <p:ph type="title"/>
          </p:nvPr>
        </p:nvSpPr>
        <p:spPr/>
        <p:txBody>
          <a:bodyPr/>
          <a:lstStyle/>
          <a:p>
            <a:r>
              <a:rPr lang="en-US" dirty="0"/>
              <a:t>Crystal Lattice</a:t>
            </a:r>
          </a:p>
        </p:txBody>
      </p:sp>
      <p:pic>
        <p:nvPicPr>
          <p:cNvPr id="4" name="Picture 3">
            <a:extLst>
              <a:ext uri="{FF2B5EF4-FFF2-40B4-BE49-F238E27FC236}">
                <a16:creationId xmlns:a16="http://schemas.microsoft.com/office/drawing/2014/main" id="{860033E8-8FDC-88BB-0D9A-2847289DC2BB}"/>
              </a:ext>
            </a:extLst>
          </p:cNvPr>
          <p:cNvPicPr>
            <a:picLocks noChangeAspect="1"/>
          </p:cNvPicPr>
          <p:nvPr/>
        </p:nvPicPr>
        <p:blipFill>
          <a:blip r:embed="rId3"/>
          <a:stretch>
            <a:fillRect/>
          </a:stretch>
        </p:blipFill>
        <p:spPr>
          <a:xfrm>
            <a:off x="7851228" y="797510"/>
            <a:ext cx="4266853" cy="2555290"/>
          </a:xfrm>
          <a:prstGeom prst="rect">
            <a:avLst/>
          </a:prstGeom>
        </p:spPr>
      </p:pic>
      <p:pic>
        <p:nvPicPr>
          <p:cNvPr id="5" name="Picture 4">
            <a:extLst>
              <a:ext uri="{FF2B5EF4-FFF2-40B4-BE49-F238E27FC236}">
                <a16:creationId xmlns:a16="http://schemas.microsoft.com/office/drawing/2014/main" id="{CA27A8E2-2B5D-BDE8-D9E5-8050F21523FC}"/>
              </a:ext>
            </a:extLst>
          </p:cNvPr>
          <p:cNvPicPr>
            <a:picLocks noChangeAspect="1"/>
          </p:cNvPicPr>
          <p:nvPr/>
        </p:nvPicPr>
        <p:blipFill>
          <a:blip r:embed="rId4"/>
          <a:stretch>
            <a:fillRect/>
          </a:stretch>
        </p:blipFill>
        <p:spPr>
          <a:xfrm>
            <a:off x="7851226" y="3649618"/>
            <a:ext cx="4266854" cy="2011218"/>
          </a:xfrm>
          <a:prstGeom prst="rect">
            <a:avLst/>
          </a:prstGeom>
        </p:spPr>
      </p:pic>
      <p:sp>
        <p:nvSpPr>
          <p:cNvPr id="6" name="Text Placeholder 1">
            <a:extLst>
              <a:ext uri="{FF2B5EF4-FFF2-40B4-BE49-F238E27FC236}">
                <a16:creationId xmlns:a16="http://schemas.microsoft.com/office/drawing/2014/main" id="{FFE3FE22-7327-0C3C-E5C2-7881D8488B00}"/>
              </a:ext>
            </a:extLst>
          </p:cNvPr>
          <p:cNvSpPr txBox="1">
            <a:spLocks/>
          </p:cNvSpPr>
          <p:nvPr/>
        </p:nvSpPr>
        <p:spPr bwMode="auto">
          <a:xfrm>
            <a:off x="1781503" y="6459397"/>
            <a:ext cx="7446580"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l" defTabSz="609585" rtl="0" eaLnBrk="1" fontAlgn="base" hangingPunct="1">
              <a:spcBef>
                <a:spcPct val="20000"/>
              </a:spcBef>
              <a:spcAft>
                <a:spcPct val="0"/>
              </a:spcAft>
              <a:buFont typeface="Arial" panose="020B0604020202020204" pitchFamily="34" charset="0"/>
              <a:buNone/>
              <a:defRPr sz="24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609585" indent="0" algn="l" defTabSz="609585" rtl="0" eaLnBrk="1" fontAlgn="base" hangingPunct="1">
              <a:spcBef>
                <a:spcPct val="20000"/>
              </a:spcBef>
              <a:spcAft>
                <a:spcPct val="0"/>
              </a:spcAft>
              <a:buFont typeface="Arial" panose="020B0604020202020204" pitchFamily="34" charset="0"/>
              <a:buNone/>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219170" indent="0" algn="l" defTabSz="609585" rtl="0" eaLnBrk="1" fontAlgn="base" hangingPunct="1">
              <a:spcBef>
                <a:spcPct val="20000"/>
              </a:spcBef>
              <a:spcAft>
                <a:spcPct val="0"/>
              </a:spcAft>
              <a:buFont typeface="Arial" panose="020B0604020202020204" pitchFamily="34" charset="0"/>
              <a:buNone/>
              <a:defRPr sz="1333"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1828754"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438339" indent="0" algn="l" defTabSz="609585" rtl="0" eaLnBrk="1" fontAlgn="base" hangingPunct="1">
              <a:spcBef>
                <a:spcPct val="20000"/>
              </a:spcBef>
              <a:spcAft>
                <a:spcPct val="0"/>
              </a:spcAft>
              <a:buFont typeface="Arial" panose="020B0604020202020204" pitchFamily="34" charset="0"/>
              <a:buNone/>
              <a:defRPr sz="12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047924" indent="0" algn="l" defTabSz="609585" rtl="0" eaLnBrk="1" latinLnBrk="0" hangingPunct="1">
              <a:spcBef>
                <a:spcPct val="20000"/>
              </a:spcBef>
              <a:buFont typeface="Arial"/>
              <a:buNone/>
              <a:defRPr sz="1200" kern="1200">
                <a:solidFill>
                  <a:schemeClr val="tx1"/>
                </a:solidFill>
                <a:latin typeface="+mn-lt"/>
                <a:ea typeface="+mn-ea"/>
                <a:cs typeface="+mn-cs"/>
              </a:defRPr>
            </a:lvl6pPr>
            <a:lvl7pPr marL="3657509" indent="0" algn="l" defTabSz="609585" rtl="0" eaLnBrk="1" latinLnBrk="0" hangingPunct="1">
              <a:spcBef>
                <a:spcPct val="20000"/>
              </a:spcBef>
              <a:buFont typeface="Arial"/>
              <a:buNone/>
              <a:defRPr sz="1200" kern="1200">
                <a:solidFill>
                  <a:schemeClr val="tx1"/>
                </a:solidFill>
                <a:latin typeface="+mn-lt"/>
                <a:ea typeface="+mn-ea"/>
                <a:cs typeface="+mn-cs"/>
              </a:defRPr>
            </a:lvl7pPr>
            <a:lvl8pPr marL="4267093" indent="0" algn="l" defTabSz="609585" rtl="0" eaLnBrk="1" latinLnBrk="0" hangingPunct="1">
              <a:spcBef>
                <a:spcPct val="20000"/>
              </a:spcBef>
              <a:buFont typeface="Arial"/>
              <a:buNone/>
              <a:defRPr sz="1200" kern="1200">
                <a:solidFill>
                  <a:schemeClr val="tx1"/>
                </a:solidFill>
                <a:latin typeface="+mn-lt"/>
                <a:ea typeface="+mn-ea"/>
                <a:cs typeface="+mn-cs"/>
              </a:defRPr>
            </a:lvl8pPr>
            <a:lvl9pPr marL="4876678" indent="0" algn="l" defTabSz="609585" rtl="0" eaLnBrk="1" latinLnBrk="0" hangingPunct="1">
              <a:spcBef>
                <a:spcPct val="20000"/>
              </a:spcBef>
              <a:buFont typeface="Arial"/>
              <a:buNone/>
              <a:defRPr sz="1200" kern="1200">
                <a:solidFill>
                  <a:schemeClr val="tx1"/>
                </a:solidFill>
                <a:latin typeface="+mn-lt"/>
                <a:ea typeface="+mn-ea"/>
                <a:cs typeface="+mn-cs"/>
              </a:defRPr>
            </a:lvl9pPr>
          </a:lstStyle>
          <a:p>
            <a:r>
              <a:rPr lang="en-US" sz="600" dirty="0" err="1">
                <a:solidFill>
                  <a:schemeClr val="bg1"/>
                </a:solidFill>
              </a:rPr>
              <a:t>Veritasium</a:t>
            </a:r>
            <a:r>
              <a:rPr lang="en-US" sz="600" dirty="0">
                <a:solidFill>
                  <a:schemeClr val="bg1"/>
                </a:solidFill>
              </a:rPr>
              <a:t>. (2025, November 17). *Why don’t jet engines melt?* [Video]. YouTube. [https://</a:t>
            </a:r>
            <a:r>
              <a:rPr lang="en-US" sz="600" dirty="0" err="1">
                <a:solidFill>
                  <a:schemeClr val="bg1"/>
                </a:solidFill>
              </a:rPr>
              <a:t>www.youtube.com</a:t>
            </a:r>
            <a:r>
              <a:rPr lang="en-US" sz="600" dirty="0">
                <a:solidFill>
                  <a:schemeClr val="bg1"/>
                </a:solidFill>
              </a:rPr>
              <a:t>/</a:t>
            </a:r>
            <a:r>
              <a:rPr lang="en-US" sz="600" dirty="0" err="1">
                <a:solidFill>
                  <a:schemeClr val="bg1"/>
                </a:solidFill>
              </a:rPr>
              <a:t>watch?v</a:t>
            </a:r>
            <a:r>
              <a:rPr lang="en-US" sz="600" dirty="0">
                <a:solidFill>
                  <a:schemeClr val="bg1"/>
                </a:solidFill>
              </a:rPr>
              <a:t>=QtxVdC7pBQM](https://</a:t>
            </a:r>
            <a:r>
              <a:rPr lang="en-US" sz="600" dirty="0" err="1">
                <a:solidFill>
                  <a:schemeClr val="bg1"/>
                </a:solidFill>
              </a:rPr>
              <a:t>www.youtube.com</a:t>
            </a:r>
            <a:r>
              <a:rPr lang="en-US" sz="600" dirty="0">
                <a:solidFill>
                  <a:schemeClr val="bg1"/>
                </a:solidFill>
              </a:rPr>
              <a:t>/</a:t>
            </a:r>
            <a:r>
              <a:rPr lang="en-US" sz="600" dirty="0" err="1">
                <a:solidFill>
                  <a:schemeClr val="bg1"/>
                </a:solidFill>
              </a:rPr>
              <a:t>watch?v</a:t>
            </a:r>
            <a:r>
              <a:rPr lang="en-US" sz="600" dirty="0">
                <a:solidFill>
                  <a:schemeClr val="bg1"/>
                </a:solidFill>
              </a:rPr>
              <a:t>=QtxVdC7pBQM) ([</a:t>
            </a:r>
            <a:r>
              <a:rPr lang="en-US" sz="600" dirty="0" err="1">
                <a:solidFill>
                  <a:schemeClr val="bg1"/>
                </a:solidFill>
              </a:rPr>
              <a:t>youtube.com</a:t>
            </a:r>
            <a:r>
              <a:rPr lang="en-US" sz="600" dirty="0">
                <a:solidFill>
                  <a:schemeClr val="bg1"/>
                </a:solidFill>
              </a:rPr>
              <a:t>][1])</a:t>
            </a:r>
          </a:p>
          <a:p>
            <a:endParaRPr lang="en-US" sz="600" dirty="0">
              <a:solidFill>
                <a:schemeClr val="bg1"/>
              </a:solidFill>
            </a:endParaRPr>
          </a:p>
        </p:txBody>
      </p:sp>
    </p:spTree>
    <p:extLst>
      <p:ext uri="{BB962C8B-B14F-4D97-AF65-F5344CB8AC3E}">
        <p14:creationId xmlns:p14="http://schemas.microsoft.com/office/powerpoint/2010/main" val="11712224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a:t>Design a prosthetic limb</a:t>
            </a:r>
          </a:p>
        </p:txBody>
      </p:sp>
      <p:sp>
        <p:nvSpPr>
          <p:cNvPr id="3" name="Content Placeholder 2"/>
          <p:cNvSpPr>
            <a:spLocks noGrp="1"/>
          </p:cNvSpPr>
          <p:nvPr>
            <p:ph idx="1"/>
          </p:nvPr>
        </p:nvSpPr>
        <p:spPr/>
        <p:txBody>
          <a:bodyPr/>
          <a:lstStyle/>
          <a:p>
            <a:r>
              <a:rPr lang="en-US" dirty="0"/>
              <a:t>Design a prosthetic from what you know about biomechanics and bioinstrumentation</a:t>
            </a:r>
          </a:p>
          <a:p>
            <a:pPr lvl="1"/>
            <a:r>
              <a:rPr lang="en-US" dirty="0"/>
              <a:t>Tie in concepts from each module</a:t>
            </a:r>
          </a:p>
          <a:p>
            <a:pPr lvl="1"/>
            <a:r>
              <a:rPr lang="en-US" dirty="0"/>
              <a:t>Explain your material choices</a:t>
            </a:r>
          </a:p>
          <a:p>
            <a:pPr lvl="1"/>
            <a:r>
              <a:rPr lang="en-US" dirty="0"/>
              <a:t>Consider interaction of materials</a:t>
            </a:r>
          </a:p>
          <a:p>
            <a:pPr lvl="2"/>
            <a:r>
              <a:rPr lang="en-US" dirty="0"/>
              <a:t>i.e. metal-on-metal corrosion</a:t>
            </a:r>
          </a:p>
        </p:txBody>
      </p:sp>
      <p:pic>
        <p:nvPicPr>
          <p:cNvPr id="4" name="Picture 3">
            <a:extLst>
              <a:ext uri="{FF2B5EF4-FFF2-40B4-BE49-F238E27FC236}">
                <a16:creationId xmlns:a16="http://schemas.microsoft.com/office/drawing/2014/main" id="{2102901D-947F-F31C-9FFD-089CB5000F36}"/>
              </a:ext>
            </a:extLst>
          </p:cNvPr>
          <p:cNvPicPr>
            <a:picLocks noChangeAspect="1"/>
          </p:cNvPicPr>
          <p:nvPr/>
        </p:nvPicPr>
        <p:blipFill>
          <a:blip r:embed="rId2"/>
          <a:stretch>
            <a:fillRect/>
          </a:stretch>
        </p:blipFill>
        <p:spPr>
          <a:xfrm>
            <a:off x="5608088" y="1835555"/>
            <a:ext cx="5547825" cy="4114800"/>
          </a:xfrm>
          <a:prstGeom prst="rect">
            <a:avLst/>
          </a:prstGeom>
        </p:spPr>
      </p:pic>
      <p:sp>
        <p:nvSpPr>
          <p:cNvPr id="5" name="Content Placeholder 2">
            <a:extLst>
              <a:ext uri="{FF2B5EF4-FFF2-40B4-BE49-F238E27FC236}">
                <a16:creationId xmlns:a16="http://schemas.microsoft.com/office/drawing/2014/main" id="{09DA2041-D786-D313-F684-A164376EE096}"/>
              </a:ext>
            </a:extLst>
          </p:cNvPr>
          <p:cNvSpPr txBox="1">
            <a:spLocks/>
          </p:cNvSpPr>
          <p:nvPr/>
        </p:nvSpPr>
        <p:spPr bwMode="auto">
          <a:xfrm>
            <a:off x="5694978" y="4136297"/>
            <a:ext cx="2229822" cy="1509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91" indent="-342891" algn="l" defTabSz="609585" rtl="0" eaLnBrk="1" fontAlgn="base" hangingPunct="1">
              <a:spcBef>
                <a:spcPct val="20000"/>
              </a:spcBef>
              <a:spcAft>
                <a:spcPct val="0"/>
              </a:spcAft>
              <a:buFont typeface="Arial" panose="020B0604020202020204" pitchFamily="34" charset="0"/>
              <a:buChar char="•"/>
              <a:defRPr sz="20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1pPr>
            <a:lvl2pPr marL="800080" indent="-342891" algn="l" defTabSz="609585" rtl="0" eaLnBrk="1" fontAlgn="base" hangingPunct="1">
              <a:spcBef>
                <a:spcPct val="20000"/>
              </a:spcBef>
              <a:spcAft>
                <a:spcPct val="0"/>
              </a:spcAft>
              <a:buFont typeface="Arial" panose="020B0604020202020204" pitchFamily="34" charset="0"/>
              <a:buChar char="‒"/>
              <a:defRPr lang="en-US" sz="1800" b="0" kern="1200" dirty="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2pPr>
            <a:lvl3pPr marL="1200121" indent="-285744" algn="l" defTabSz="609585" rtl="0" eaLnBrk="1" fontAlgn="base" hangingPunct="1">
              <a:spcBef>
                <a:spcPct val="20000"/>
              </a:spcBef>
              <a:spcAft>
                <a:spcPct val="0"/>
              </a:spcAft>
              <a:buFont typeface="Arial" panose="020B0604020202020204" pitchFamily="34" charset="0"/>
              <a:buChar char="‒"/>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3pPr>
            <a:lvl4pPr marL="1657309" indent="-285744" algn="l" defTabSz="609585" rtl="0" eaLnBrk="1" fontAlgn="base" hangingPunct="1">
              <a:spcBef>
                <a:spcPct val="20000"/>
              </a:spcBef>
              <a:spcAft>
                <a:spcPct val="0"/>
              </a:spcAft>
              <a:buFont typeface="Arial" panose="020B0604020202020204" pitchFamily="34" charset="0"/>
              <a:buChar char="‒"/>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4pPr>
            <a:lvl5pPr marL="2114498" indent="-285744" algn="l" defTabSz="609585" rtl="0" eaLnBrk="1" fontAlgn="base" hangingPunct="1">
              <a:spcBef>
                <a:spcPct val="20000"/>
              </a:spcBef>
              <a:spcAft>
                <a:spcPct val="0"/>
              </a:spcAft>
              <a:buFont typeface="Arial" panose="020B0604020202020204" pitchFamily="34" charset="0"/>
              <a:buChar char="‒"/>
              <a:defRPr sz="1600" b="0" kern="1200">
                <a:solidFill>
                  <a:srgbClr val="1A2C64"/>
                </a:solidFill>
                <a:latin typeface="Arial" panose="020B0604020202020204" pitchFamily="34" charset="0"/>
                <a:ea typeface="ＭＳ Ｐゴシック" panose="020B0600070205080204" pitchFamily="34" charset="-128"/>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Arial" panose="020B0604020202020204" pitchFamily="34" charset="0"/>
              <a:buNone/>
            </a:pPr>
            <a:r>
              <a:rPr lang="en-US" sz="2400"/>
              <a:t>Metal</a:t>
            </a:r>
          </a:p>
          <a:p>
            <a:pPr marL="0" indent="0">
              <a:buFont typeface="Arial" panose="020B0604020202020204" pitchFamily="34" charset="0"/>
              <a:buNone/>
            </a:pPr>
            <a:r>
              <a:rPr lang="en-US" sz="2400"/>
              <a:t>(ceramic surface mod)</a:t>
            </a:r>
            <a:endParaRPr lang="en-US" sz="2400" dirty="0"/>
          </a:p>
        </p:txBody>
      </p:sp>
      <p:sp>
        <p:nvSpPr>
          <p:cNvPr id="6" name="Content Placeholder 2">
            <a:extLst>
              <a:ext uri="{FF2B5EF4-FFF2-40B4-BE49-F238E27FC236}">
                <a16:creationId xmlns:a16="http://schemas.microsoft.com/office/drawing/2014/main" id="{34F06418-9265-000D-C8BD-E4106379CB73}"/>
              </a:ext>
            </a:extLst>
          </p:cNvPr>
          <p:cNvSpPr txBox="1">
            <a:spLocks/>
          </p:cNvSpPr>
          <p:nvPr/>
        </p:nvSpPr>
        <p:spPr bwMode="auto">
          <a:xfrm>
            <a:off x="6803065" y="2187471"/>
            <a:ext cx="1848822" cy="6243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t>Polymer</a:t>
            </a:r>
          </a:p>
          <a:p>
            <a:pPr marL="0" indent="0">
              <a:buNone/>
            </a:pPr>
            <a:r>
              <a:rPr lang="en-US" sz="2400" kern="0" dirty="0"/>
              <a:t>(UHMWPE)</a:t>
            </a:r>
          </a:p>
        </p:txBody>
      </p:sp>
      <p:sp>
        <p:nvSpPr>
          <p:cNvPr id="7" name="Content Placeholder 2">
            <a:extLst>
              <a:ext uri="{FF2B5EF4-FFF2-40B4-BE49-F238E27FC236}">
                <a16:creationId xmlns:a16="http://schemas.microsoft.com/office/drawing/2014/main" id="{F9DEAFD8-18E0-C470-48B3-80233FD3E4DB}"/>
              </a:ext>
            </a:extLst>
          </p:cNvPr>
          <p:cNvSpPr txBox="1">
            <a:spLocks/>
          </p:cNvSpPr>
          <p:nvPr/>
        </p:nvSpPr>
        <p:spPr bwMode="auto">
          <a:xfrm>
            <a:off x="9776074" y="3920280"/>
            <a:ext cx="1653926" cy="6243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t>Metal</a:t>
            </a:r>
          </a:p>
          <a:p>
            <a:pPr marL="0" indent="0">
              <a:buNone/>
            </a:pPr>
            <a:r>
              <a:rPr lang="en-US" sz="2400" kern="0" dirty="0"/>
              <a:t>(</a:t>
            </a:r>
            <a:r>
              <a:rPr lang="en-US" sz="2400" kern="0" dirty="0" err="1"/>
              <a:t>Ti</a:t>
            </a:r>
            <a:r>
              <a:rPr lang="en-US" sz="2400" kern="0" dirty="0"/>
              <a:t> Alloy)</a:t>
            </a:r>
          </a:p>
        </p:txBody>
      </p:sp>
      <p:sp>
        <p:nvSpPr>
          <p:cNvPr id="8" name="Content Placeholder 2">
            <a:extLst>
              <a:ext uri="{FF2B5EF4-FFF2-40B4-BE49-F238E27FC236}">
                <a16:creationId xmlns:a16="http://schemas.microsoft.com/office/drawing/2014/main" id="{AE215ED9-1670-AF65-3634-906418140750}"/>
              </a:ext>
            </a:extLst>
          </p:cNvPr>
          <p:cNvSpPr txBox="1">
            <a:spLocks/>
          </p:cNvSpPr>
          <p:nvPr/>
        </p:nvSpPr>
        <p:spPr bwMode="auto">
          <a:xfrm>
            <a:off x="8686800" y="3198199"/>
            <a:ext cx="1600200" cy="6243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A046"/>
              </a:buClr>
              <a:buChar char="•"/>
              <a:defRPr sz="3200" b="1">
                <a:solidFill>
                  <a:schemeClr val="bg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A046"/>
              </a:buClr>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A046"/>
              </a:buClr>
              <a:buChar char="•"/>
              <a:defRPr sz="2400" b="1">
                <a:solidFill>
                  <a:schemeClr val="bg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FFA046"/>
              </a:buClr>
              <a:buChar char="»"/>
              <a:defRPr sz="2000" b="1">
                <a:solidFill>
                  <a:schemeClr val="bg1"/>
                </a:solidFill>
                <a:effectLst>
                  <a:outerShdw blurRad="38100" dist="38100" dir="2700000" algn="tl">
                    <a:srgbClr val="000000"/>
                  </a:outerShdw>
                </a:effectLst>
                <a:latin typeface="+mn-lt"/>
              </a:defRPr>
            </a:lvl9pPr>
          </a:lstStyle>
          <a:p>
            <a:pPr marL="0" indent="0">
              <a:buNone/>
            </a:pPr>
            <a:r>
              <a:rPr lang="en-US" sz="2400" kern="0" dirty="0"/>
              <a:t>Ceramic</a:t>
            </a:r>
          </a:p>
        </p:txBody>
      </p:sp>
    </p:spTree>
    <p:extLst>
      <p:ext uri="{BB962C8B-B14F-4D97-AF65-F5344CB8AC3E}">
        <p14:creationId xmlns:p14="http://schemas.microsoft.com/office/powerpoint/2010/main" val="36591791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Stress-Strain Curves</a:t>
            </a:r>
          </a:p>
        </p:txBody>
      </p:sp>
      <p:pic>
        <p:nvPicPr>
          <p:cNvPr id="5" name="Picture 4">
            <a:extLst>
              <a:ext uri="{FF2B5EF4-FFF2-40B4-BE49-F238E27FC236}">
                <a16:creationId xmlns:a16="http://schemas.microsoft.com/office/drawing/2014/main" id="{2090ACD7-DC0A-E349-0F49-557E57D2FA19}"/>
              </a:ext>
            </a:extLst>
          </p:cNvPr>
          <p:cNvPicPr>
            <a:picLocks noChangeAspect="1"/>
          </p:cNvPicPr>
          <p:nvPr/>
        </p:nvPicPr>
        <p:blipFill>
          <a:blip r:embed="rId3"/>
          <a:stretch>
            <a:fillRect/>
          </a:stretch>
        </p:blipFill>
        <p:spPr>
          <a:xfrm>
            <a:off x="457200" y="1128363"/>
            <a:ext cx="4784376" cy="3831167"/>
          </a:xfrm>
          <a:prstGeom prst="rect">
            <a:avLst/>
          </a:prstGeom>
        </p:spPr>
      </p:pic>
      <p:sp>
        <p:nvSpPr>
          <p:cNvPr id="8" name="TextBox 7">
            <a:extLst>
              <a:ext uri="{FF2B5EF4-FFF2-40B4-BE49-F238E27FC236}">
                <a16:creationId xmlns:a16="http://schemas.microsoft.com/office/drawing/2014/main" id="{F7B2B3D2-5DAF-84DC-F2D6-D550006A2C7E}"/>
              </a:ext>
            </a:extLst>
          </p:cNvPr>
          <p:cNvSpPr txBox="1"/>
          <p:nvPr/>
        </p:nvSpPr>
        <p:spPr>
          <a:xfrm>
            <a:off x="5469467" y="1340331"/>
            <a:ext cx="6108627" cy="3785652"/>
          </a:xfrm>
          <a:prstGeom prst="rect">
            <a:avLst/>
          </a:prstGeom>
          <a:noFill/>
        </p:spPr>
        <p:txBody>
          <a:bodyPr wrap="square">
            <a:spAutoFit/>
          </a:bodyPr>
          <a:lstStyle/>
          <a:p>
            <a:pPr marL="0" indent="0">
              <a:buNone/>
            </a:pPr>
            <a:r>
              <a:rPr lang="en-US" sz="2400" b="1" kern="0" dirty="0">
                <a:solidFill>
                  <a:srgbClr val="FFA046"/>
                </a:solidFill>
              </a:rPr>
              <a:t>Modulus of Elasticity </a:t>
            </a:r>
            <a:r>
              <a:rPr lang="en-US" sz="2400" kern="0" dirty="0">
                <a:solidFill>
                  <a:srgbClr val="192C63"/>
                </a:solidFill>
              </a:rPr>
              <a:t>– slope of linear region of stress-strain curve</a:t>
            </a:r>
          </a:p>
          <a:p>
            <a:pPr marL="0" indent="0">
              <a:buNone/>
            </a:pPr>
            <a:r>
              <a:rPr lang="en-US" sz="2400" b="1" kern="0" dirty="0">
                <a:solidFill>
                  <a:srgbClr val="FFA046"/>
                </a:solidFill>
              </a:rPr>
              <a:t>Yield Strength </a:t>
            </a:r>
            <a:r>
              <a:rPr lang="en-US" sz="2400" kern="0" dirty="0">
                <a:solidFill>
                  <a:srgbClr val="192C63"/>
                </a:solidFill>
              </a:rPr>
              <a:t>– intersection of stress-strain curve with 0.2% offset strain</a:t>
            </a:r>
          </a:p>
          <a:p>
            <a:pPr marL="0" indent="0">
              <a:buNone/>
            </a:pPr>
            <a:r>
              <a:rPr lang="en-US" sz="2400" b="1" kern="0" dirty="0">
                <a:solidFill>
                  <a:srgbClr val="FFA046"/>
                </a:solidFill>
              </a:rPr>
              <a:t>Ultimate tensile strength </a:t>
            </a:r>
            <a:r>
              <a:rPr lang="en-US" sz="2400" kern="0" dirty="0">
                <a:solidFill>
                  <a:srgbClr val="192C63"/>
                </a:solidFill>
              </a:rPr>
              <a:t>– max stress on stress-strain curve</a:t>
            </a:r>
          </a:p>
          <a:p>
            <a:pPr marL="0" indent="0">
              <a:buNone/>
            </a:pPr>
            <a:r>
              <a:rPr lang="en-US" sz="2400" b="1" kern="0" dirty="0">
                <a:solidFill>
                  <a:srgbClr val="FFA046"/>
                </a:solidFill>
              </a:rPr>
              <a:t>Fracture strength</a:t>
            </a:r>
            <a:r>
              <a:rPr lang="en-US" sz="2400" kern="0" dirty="0">
                <a:solidFill>
                  <a:srgbClr val="FFA046"/>
                </a:solidFill>
              </a:rPr>
              <a:t> </a:t>
            </a:r>
            <a:r>
              <a:rPr lang="en-US" sz="2400" kern="0" dirty="0">
                <a:solidFill>
                  <a:srgbClr val="192C63"/>
                </a:solidFill>
              </a:rPr>
              <a:t>– stress at which failure occurs</a:t>
            </a:r>
          </a:p>
          <a:p>
            <a:pPr marL="0" indent="0">
              <a:buNone/>
            </a:pPr>
            <a:r>
              <a:rPr lang="en-US" sz="2400" b="1" kern="0" dirty="0">
                <a:solidFill>
                  <a:srgbClr val="FFA046"/>
                </a:solidFill>
              </a:rPr>
              <a:t>Ductility</a:t>
            </a:r>
            <a:r>
              <a:rPr lang="en-US" sz="2400" kern="0" dirty="0">
                <a:solidFill>
                  <a:srgbClr val="FFA046"/>
                </a:solidFill>
              </a:rPr>
              <a:t> </a:t>
            </a:r>
            <a:r>
              <a:rPr lang="en-US" sz="2400" kern="0" dirty="0">
                <a:solidFill>
                  <a:srgbClr val="192C63"/>
                </a:solidFill>
              </a:rPr>
              <a:t>– strain at which failure occurs (reported in %)</a:t>
            </a:r>
          </a:p>
        </p:txBody>
      </p:sp>
    </p:spTree>
    <p:extLst>
      <p:ext uri="{BB962C8B-B14F-4D97-AF65-F5344CB8AC3E}">
        <p14:creationId xmlns:p14="http://schemas.microsoft.com/office/powerpoint/2010/main" val="15039430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Stress-Strain Curves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23926376"/>
              </p:ext>
            </p:extLst>
          </p:nvPr>
        </p:nvGraphicFramePr>
        <p:xfrm>
          <a:off x="1998133" y="858520"/>
          <a:ext cx="7873140" cy="2570480"/>
        </p:xfrm>
        <a:graphic>
          <a:graphicData uri="http://schemas.openxmlformats.org/drawingml/2006/table">
            <a:tbl>
              <a:tblPr firstRow="1" bandRow="1">
                <a:tableStyleId>{3B4B98B0-60AC-42C2-AFA5-B58CD77FA1E5}</a:tableStyleId>
              </a:tblPr>
              <a:tblGrid>
                <a:gridCol w="1574628">
                  <a:extLst>
                    <a:ext uri="{9D8B030D-6E8A-4147-A177-3AD203B41FA5}">
                      <a16:colId xmlns:a16="http://schemas.microsoft.com/office/drawing/2014/main" val="20000"/>
                    </a:ext>
                  </a:extLst>
                </a:gridCol>
                <a:gridCol w="1590066">
                  <a:extLst>
                    <a:ext uri="{9D8B030D-6E8A-4147-A177-3AD203B41FA5}">
                      <a16:colId xmlns:a16="http://schemas.microsoft.com/office/drawing/2014/main" val="20001"/>
                    </a:ext>
                  </a:extLst>
                </a:gridCol>
                <a:gridCol w="1559190">
                  <a:extLst>
                    <a:ext uri="{9D8B030D-6E8A-4147-A177-3AD203B41FA5}">
                      <a16:colId xmlns:a16="http://schemas.microsoft.com/office/drawing/2014/main" val="20002"/>
                    </a:ext>
                  </a:extLst>
                </a:gridCol>
                <a:gridCol w="1574628">
                  <a:extLst>
                    <a:ext uri="{9D8B030D-6E8A-4147-A177-3AD203B41FA5}">
                      <a16:colId xmlns:a16="http://schemas.microsoft.com/office/drawing/2014/main" val="20003"/>
                    </a:ext>
                  </a:extLst>
                </a:gridCol>
                <a:gridCol w="1574628">
                  <a:extLst>
                    <a:ext uri="{9D8B030D-6E8A-4147-A177-3AD203B41FA5}">
                      <a16:colId xmlns:a16="http://schemas.microsoft.com/office/drawing/2014/main" val="20004"/>
                    </a:ext>
                  </a:extLst>
                </a:gridCol>
              </a:tblGrid>
              <a:tr h="370840">
                <a:tc>
                  <a:txBody>
                    <a:bodyPr/>
                    <a:lstStyle/>
                    <a:p>
                      <a:r>
                        <a:rPr lang="en-US" sz="1800" b="1" dirty="0"/>
                        <a:t>Biomaterial</a:t>
                      </a:r>
                    </a:p>
                  </a:txBody>
                  <a:tcPr/>
                </a:tc>
                <a:tc>
                  <a:txBody>
                    <a:bodyPr/>
                    <a:lstStyle/>
                    <a:p>
                      <a:r>
                        <a:rPr lang="en-US" sz="1800" dirty="0"/>
                        <a:t>Conductivity</a:t>
                      </a:r>
                    </a:p>
                  </a:txBody>
                  <a:tcPr/>
                </a:tc>
                <a:tc>
                  <a:txBody>
                    <a:bodyPr/>
                    <a:lstStyle/>
                    <a:p>
                      <a:r>
                        <a:rPr lang="en-US" sz="1800" dirty="0"/>
                        <a:t>Ductility (Fracture Toughness)</a:t>
                      </a:r>
                    </a:p>
                  </a:txBody>
                  <a:tcPr/>
                </a:tc>
                <a:tc>
                  <a:txBody>
                    <a:bodyPr/>
                    <a:lstStyle/>
                    <a:p>
                      <a:r>
                        <a:rPr lang="en-US" sz="1800" dirty="0"/>
                        <a:t>Modulus of Elasticity</a:t>
                      </a:r>
                    </a:p>
                  </a:txBody>
                  <a:tcPr/>
                </a:tc>
                <a:tc>
                  <a:txBody>
                    <a:bodyPr/>
                    <a:lstStyle/>
                    <a:p>
                      <a:r>
                        <a:rPr lang="en-US" sz="1800" dirty="0"/>
                        <a:t>Ultimate Tensile Strength</a:t>
                      </a:r>
                    </a:p>
                  </a:txBody>
                  <a:tcPr/>
                </a:tc>
                <a:extLst>
                  <a:ext uri="{0D108BD9-81ED-4DB2-BD59-A6C34878D82A}">
                    <a16:rowId xmlns:a16="http://schemas.microsoft.com/office/drawing/2014/main" val="10000"/>
                  </a:ext>
                </a:extLst>
              </a:tr>
              <a:tr h="370840">
                <a:tc>
                  <a:txBody>
                    <a:bodyPr/>
                    <a:lstStyle/>
                    <a:p>
                      <a:r>
                        <a:rPr lang="en-US" sz="1800" b="1" dirty="0"/>
                        <a:t>Metal</a:t>
                      </a:r>
                    </a:p>
                  </a:txBody>
                  <a:tcPr/>
                </a:tc>
                <a:tc>
                  <a:txBody>
                    <a:bodyPr/>
                    <a:lstStyle/>
                    <a:p>
                      <a:r>
                        <a:rPr lang="en-US" sz="1800" dirty="0"/>
                        <a:t>High</a:t>
                      </a:r>
                    </a:p>
                  </a:txBody>
                  <a:tcPr/>
                </a:tc>
                <a:tc>
                  <a:txBody>
                    <a:bodyPr/>
                    <a:lstStyle/>
                    <a:p>
                      <a:r>
                        <a:rPr lang="en-US" sz="1800" dirty="0"/>
                        <a:t>Med</a:t>
                      </a:r>
                    </a:p>
                  </a:txBody>
                  <a:tcPr/>
                </a:tc>
                <a:tc>
                  <a:txBody>
                    <a:bodyPr/>
                    <a:lstStyle/>
                    <a:p>
                      <a:r>
                        <a:rPr lang="en-US" sz="1800" dirty="0"/>
                        <a:t>High</a:t>
                      </a:r>
                    </a:p>
                  </a:txBody>
                  <a:tcPr/>
                </a:tc>
                <a:tc>
                  <a:txBody>
                    <a:bodyPr/>
                    <a:lstStyle/>
                    <a:p>
                      <a:r>
                        <a:rPr lang="en-US" sz="1800" dirty="0"/>
                        <a:t>High</a:t>
                      </a:r>
                    </a:p>
                  </a:txBody>
                  <a:tcPr/>
                </a:tc>
                <a:extLst>
                  <a:ext uri="{0D108BD9-81ED-4DB2-BD59-A6C34878D82A}">
                    <a16:rowId xmlns:a16="http://schemas.microsoft.com/office/drawing/2014/main" val="10001"/>
                  </a:ext>
                </a:extLst>
              </a:tr>
              <a:tr h="370840">
                <a:tc>
                  <a:txBody>
                    <a:bodyPr/>
                    <a:lstStyle/>
                    <a:p>
                      <a:r>
                        <a:rPr lang="en-US" sz="1800" b="1" dirty="0"/>
                        <a:t>Ceramic</a:t>
                      </a:r>
                    </a:p>
                  </a:txBody>
                  <a:tcPr/>
                </a:tc>
                <a:tc>
                  <a:txBody>
                    <a:bodyPr/>
                    <a:lstStyle/>
                    <a:p>
                      <a:r>
                        <a:rPr lang="en-US" sz="1800" dirty="0"/>
                        <a:t>Low</a:t>
                      </a:r>
                    </a:p>
                  </a:txBody>
                  <a:tcPr/>
                </a:tc>
                <a:tc>
                  <a:txBody>
                    <a:bodyPr/>
                    <a:lstStyle/>
                    <a:p>
                      <a:r>
                        <a:rPr lang="en-US" sz="1800" dirty="0"/>
                        <a:t>Low (Brittle)</a:t>
                      </a:r>
                    </a:p>
                  </a:txBody>
                  <a:tcPr/>
                </a:tc>
                <a:tc>
                  <a:txBody>
                    <a:bodyPr/>
                    <a:lstStyle/>
                    <a:p>
                      <a:r>
                        <a:rPr lang="en-US" sz="1800" dirty="0"/>
                        <a:t>High</a:t>
                      </a:r>
                    </a:p>
                  </a:txBody>
                  <a:tcPr/>
                </a:tc>
                <a:tc>
                  <a:txBody>
                    <a:bodyPr/>
                    <a:lstStyle/>
                    <a:p>
                      <a:r>
                        <a:rPr lang="en-US" sz="1800" dirty="0"/>
                        <a:t>High</a:t>
                      </a:r>
                    </a:p>
                  </a:txBody>
                  <a:tcPr/>
                </a:tc>
                <a:extLst>
                  <a:ext uri="{0D108BD9-81ED-4DB2-BD59-A6C34878D82A}">
                    <a16:rowId xmlns:a16="http://schemas.microsoft.com/office/drawing/2014/main" val="10002"/>
                  </a:ext>
                </a:extLst>
              </a:tr>
              <a:tr h="370840">
                <a:tc>
                  <a:txBody>
                    <a:bodyPr/>
                    <a:lstStyle/>
                    <a:p>
                      <a:r>
                        <a:rPr lang="en-US" sz="1800" b="1" dirty="0"/>
                        <a:t>Polymer</a:t>
                      </a:r>
                    </a:p>
                  </a:txBody>
                  <a:tcPr/>
                </a:tc>
                <a:tc>
                  <a:txBody>
                    <a:bodyPr/>
                    <a:lstStyle/>
                    <a:p>
                      <a:r>
                        <a:rPr lang="en-US" sz="1800" dirty="0"/>
                        <a:t>Med (some are conductive)</a:t>
                      </a:r>
                    </a:p>
                  </a:txBody>
                  <a:tcPr/>
                </a:tc>
                <a:tc>
                  <a:txBody>
                    <a:bodyPr/>
                    <a:lstStyle/>
                    <a:p>
                      <a:r>
                        <a:rPr lang="en-US" sz="1800" dirty="0"/>
                        <a:t>High</a:t>
                      </a:r>
                    </a:p>
                  </a:txBody>
                  <a:tcPr/>
                </a:tc>
                <a:tc>
                  <a:txBody>
                    <a:bodyPr/>
                    <a:lstStyle/>
                    <a:p>
                      <a:r>
                        <a:rPr lang="en-US" sz="1800" dirty="0"/>
                        <a:t>Low</a:t>
                      </a:r>
                    </a:p>
                  </a:txBody>
                  <a:tcPr/>
                </a:tc>
                <a:tc>
                  <a:txBody>
                    <a:bodyPr/>
                    <a:lstStyle/>
                    <a:p>
                      <a:r>
                        <a:rPr lang="en-US" sz="1800" dirty="0"/>
                        <a:t>Low</a:t>
                      </a:r>
                    </a:p>
                  </a:txBody>
                  <a:tcPr/>
                </a:tc>
                <a:extLst>
                  <a:ext uri="{0D108BD9-81ED-4DB2-BD59-A6C34878D82A}">
                    <a16:rowId xmlns:a16="http://schemas.microsoft.com/office/drawing/2014/main" val="10003"/>
                  </a:ext>
                </a:extLst>
              </a:tr>
            </a:tbl>
          </a:graphicData>
        </a:graphic>
      </p:graphicFrame>
      <p:pic>
        <p:nvPicPr>
          <p:cNvPr id="3" name="Picture 2">
            <a:extLst>
              <a:ext uri="{FF2B5EF4-FFF2-40B4-BE49-F238E27FC236}">
                <a16:creationId xmlns:a16="http://schemas.microsoft.com/office/drawing/2014/main" id="{442F345D-0D45-85F6-2EB5-31C6865CD45D}"/>
              </a:ext>
            </a:extLst>
          </p:cNvPr>
          <p:cNvPicPr>
            <a:picLocks noChangeAspect="1"/>
          </p:cNvPicPr>
          <p:nvPr/>
        </p:nvPicPr>
        <p:blipFill>
          <a:blip r:embed="rId2"/>
          <a:stretch>
            <a:fillRect/>
          </a:stretch>
        </p:blipFill>
        <p:spPr>
          <a:xfrm>
            <a:off x="3657600" y="3429000"/>
            <a:ext cx="4876800" cy="2765388"/>
          </a:xfrm>
          <a:prstGeom prst="rect">
            <a:avLst/>
          </a:prstGeom>
        </p:spPr>
      </p:pic>
    </p:spTree>
    <p:extLst>
      <p:ext uri="{BB962C8B-B14F-4D97-AF65-F5344CB8AC3E}">
        <p14:creationId xmlns:p14="http://schemas.microsoft.com/office/powerpoint/2010/main" val="302746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3F34F-491E-DAFE-52BF-F8E7991F04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A96BC8-C2AA-C921-299F-1F7A15D67368}"/>
              </a:ext>
            </a:extLst>
          </p:cNvPr>
          <p:cNvSpPr>
            <a:spLocks noGrp="1"/>
          </p:cNvSpPr>
          <p:nvPr>
            <p:ph type="title"/>
          </p:nvPr>
        </p:nvSpPr>
        <p:spPr/>
        <p:txBody>
          <a:bodyPr/>
          <a:lstStyle/>
          <a:p>
            <a:r>
              <a:rPr lang="en-US" dirty="0"/>
              <a:t>Stress-Strain Curves</a:t>
            </a:r>
          </a:p>
        </p:txBody>
      </p:sp>
      <p:graphicFrame>
        <p:nvGraphicFramePr>
          <p:cNvPr id="4" name="Content Placeholder 3">
            <a:extLst>
              <a:ext uri="{FF2B5EF4-FFF2-40B4-BE49-F238E27FC236}">
                <a16:creationId xmlns:a16="http://schemas.microsoft.com/office/drawing/2014/main" id="{43C37EFC-5B21-663A-65F7-5FCB67BFE09F}"/>
              </a:ext>
            </a:extLst>
          </p:cNvPr>
          <p:cNvGraphicFramePr>
            <a:graphicFrameLocks noGrp="1"/>
          </p:cNvGraphicFramePr>
          <p:nvPr>
            <p:ph idx="1"/>
          </p:nvPr>
        </p:nvGraphicFramePr>
        <p:xfrm>
          <a:off x="1998133" y="858520"/>
          <a:ext cx="7873140" cy="2570480"/>
        </p:xfrm>
        <a:graphic>
          <a:graphicData uri="http://schemas.openxmlformats.org/drawingml/2006/table">
            <a:tbl>
              <a:tblPr firstRow="1" bandRow="1">
                <a:tableStyleId>{3B4B98B0-60AC-42C2-AFA5-B58CD77FA1E5}</a:tableStyleId>
              </a:tblPr>
              <a:tblGrid>
                <a:gridCol w="1574628">
                  <a:extLst>
                    <a:ext uri="{9D8B030D-6E8A-4147-A177-3AD203B41FA5}">
                      <a16:colId xmlns:a16="http://schemas.microsoft.com/office/drawing/2014/main" val="20000"/>
                    </a:ext>
                  </a:extLst>
                </a:gridCol>
                <a:gridCol w="1590066">
                  <a:extLst>
                    <a:ext uri="{9D8B030D-6E8A-4147-A177-3AD203B41FA5}">
                      <a16:colId xmlns:a16="http://schemas.microsoft.com/office/drawing/2014/main" val="20001"/>
                    </a:ext>
                  </a:extLst>
                </a:gridCol>
                <a:gridCol w="1559190">
                  <a:extLst>
                    <a:ext uri="{9D8B030D-6E8A-4147-A177-3AD203B41FA5}">
                      <a16:colId xmlns:a16="http://schemas.microsoft.com/office/drawing/2014/main" val="20002"/>
                    </a:ext>
                  </a:extLst>
                </a:gridCol>
                <a:gridCol w="1574628">
                  <a:extLst>
                    <a:ext uri="{9D8B030D-6E8A-4147-A177-3AD203B41FA5}">
                      <a16:colId xmlns:a16="http://schemas.microsoft.com/office/drawing/2014/main" val="20003"/>
                    </a:ext>
                  </a:extLst>
                </a:gridCol>
                <a:gridCol w="1574628">
                  <a:extLst>
                    <a:ext uri="{9D8B030D-6E8A-4147-A177-3AD203B41FA5}">
                      <a16:colId xmlns:a16="http://schemas.microsoft.com/office/drawing/2014/main" val="20004"/>
                    </a:ext>
                  </a:extLst>
                </a:gridCol>
              </a:tblGrid>
              <a:tr h="370840">
                <a:tc>
                  <a:txBody>
                    <a:bodyPr/>
                    <a:lstStyle/>
                    <a:p>
                      <a:r>
                        <a:rPr lang="en-US" sz="1800" b="1" dirty="0"/>
                        <a:t>Biomaterial</a:t>
                      </a:r>
                    </a:p>
                  </a:txBody>
                  <a:tcPr/>
                </a:tc>
                <a:tc>
                  <a:txBody>
                    <a:bodyPr/>
                    <a:lstStyle/>
                    <a:p>
                      <a:r>
                        <a:rPr lang="en-US" sz="1800" dirty="0"/>
                        <a:t>Conductivity</a:t>
                      </a:r>
                    </a:p>
                  </a:txBody>
                  <a:tcPr/>
                </a:tc>
                <a:tc>
                  <a:txBody>
                    <a:bodyPr/>
                    <a:lstStyle/>
                    <a:p>
                      <a:r>
                        <a:rPr lang="en-US" sz="1800" dirty="0"/>
                        <a:t>Ductility (Fracture Toughness)</a:t>
                      </a:r>
                    </a:p>
                  </a:txBody>
                  <a:tcPr/>
                </a:tc>
                <a:tc>
                  <a:txBody>
                    <a:bodyPr/>
                    <a:lstStyle/>
                    <a:p>
                      <a:r>
                        <a:rPr lang="en-US" sz="1800" dirty="0"/>
                        <a:t>Modulus of Elasticity</a:t>
                      </a:r>
                    </a:p>
                  </a:txBody>
                  <a:tcPr/>
                </a:tc>
                <a:tc>
                  <a:txBody>
                    <a:bodyPr/>
                    <a:lstStyle/>
                    <a:p>
                      <a:r>
                        <a:rPr lang="en-US" sz="1800" dirty="0"/>
                        <a:t>Ultimate Tensile Strength</a:t>
                      </a:r>
                    </a:p>
                  </a:txBody>
                  <a:tcPr/>
                </a:tc>
                <a:extLst>
                  <a:ext uri="{0D108BD9-81ED-4DB2-BD59-A6C34878D82A}">
                    <a16:rowId xmlns:a16="http://schemas.microsoft.com/office/drawing/2014/main" val="10000"/>
                  </a:ext>
                </a:extLst>
              </a:tr>
              <a:tr h="370840">
                <a:tc>
                  <a:txBody>
                    <a:bodyPr/>
                    <a:lstStyle/>
                    <a:p>
                      <a:r>
                        <a:rPr lang="en-US" sz="1800" b="1" dirty="0"/>
                        <a:t>Metal</a:t>
                      </a:r>
                    </a:p>
                  </a:txBody>
                  <a:tcPr/>
                </a:tc>
                <a:tc>
                  <a:txBody>
                    <a:bodyPr/>
                    <a:lstStyle/>
                    <a:p>
                      <a:r>
                        <a:rPr lang="en-US" sz="1800" dirty="0"/>
                        <a:t>High</a:t>
                      </a:r>
                    </a:p>
                  </a:txBody>
                  <a:tcPr/>
                </a:tc>
                <a:tc>
                  <a:txBody>
                    <a:bodyPr/>
                    <a:lstStyle/>
                    <a:p>
                      <a:r>
                        <a:rPr lang="en-US" sz="1800" dirty="0"/>
                        <a:t>Med</a:t>
                      </a:r>
                    </a:p>
                  </a:txBody>
                  <a:tcPr/>
                </a:tc>
                <a:tc>
                  <a:txBody>
                    <a:bodyPr/>
                    <a:lstStyle/>
                    <a:p>
                      <a:r>
                        <a:rPr lang="en-US" sz="1800" dirty="0"/>
                        <a:t>High</a:t>
                      </a:r>
                    </a:p>
                  </a:txBody>
                  <a:tcPr/>
                </a:tc>
                <a:tc>
                  <a:txBody>
                    <a:bodyPr/>
                    <a:lstStyle/>
                    <a:p>
                      <a:r>
                        <a:rPr lang="en-US" sz="1800" dirty="0"/>
                        <a:t>High</a:t>
                      </a:r>
                    </a:p>
                  </a:txBody>
                  <a:tcPr/>
                </a:tc>
                <a:extLst>
                  <a:ext uri="{0D108BD9-81ED-4DB2-BD59-A6C34878D82A}">
                    <a16:rowId xmlns:a16="http://schemas.microsoft.com/office/drawing/2014/main" val="10001"/>
                  </a:ext>
                </a:extLst>
              </a:tr>
              <a:tr h="370840">
                <a:tc>
                  <a:txBody>
                    <a:bodyPr/>
                    <a:lstStyle/>
                    <a:p>
                      <a:r>
                        <a:rPr lang="en-US" sz="1800" b="1" dirty="0"/>
                        <a:t>Ceramic</a:t>
                      </a:r>
                    </a:p>
                  </a:txBody>
                  <a:tcPr/>
                </a:tc>
                <a:tc>
                  <a:txBody>
                    <a:bodyPr/>
                    <a:lstStyle/>
                    <a:p>
                      <a:r>
                        <a:rPr lang="en-US" sz="1800" dirty="0"/>
                        <a:t>Low</a:t>
                      </a:r>
                    </a:p>
                  </a:txBody>
                  <a:tcPr/>
                </a:tc>
                <a:tc>
                  <a:txBody>
                    <a:bodyPr/>
                    <a:lstStyle/>
                    <a:p>
                      <a:r>
                        <a:rPr lang="en-US" sz="1800" dirty="0"/>
                        <a:t>Low (Brittle)</a:t>
                      </a:r>
                    </a:p>
                  </a:txBody>
                  <a:tcPr/>
                </a:tc>
                <a:tc>
                  <a:txBody>
                    <a:bodyPr/>
                    <a:lstStyle/>
                    <a:p>
                      <a:r>
                        <a:rPr lang="en-US" sz="1800" dirty="0"/>
                        <a:t>High</a:t>
                      </a:r>
                    </a:p>
                  </a:txBody>
                  <a:tcPr/>
                </a:tc>
                <a:tc>
                  <a:txBody>
                    <a:bodyPr/>
                    <a:lstStyle/>
                    <a:p>
                      <a:r>
                        <a:rPr lang="en-US" sz="1800" dirty="0"/>
                        <a:t>High</a:t>
                      </a:r>
                    </a:p>
                  </a:txBody>
                  <a:tcPr/>
                </a:tc>
                <a:extLst>
                  <a:ext uri="{0D108BD9-81ED-4DB2-BD59-A6C34878D82A}">
                    <a16:rowId xmlns:a16="http://schemas.microsoft.com/office/drawing/2014/main" val="10002"/>
                  </a:ext>
                </a:extLst>
              </a:tr>
              <a:tr h="370840">
                <a:tc>
                  <a:txBody>
                    <a:bodyPr/>
                    <a:lstStyle/>
                    <a:p>
                      <a:r>
                        <a:rPr lang="en-US" sz="1800" b="1" dirty="0"/>
                        <a:t>Polymer</a:t>
                      </a:r>
                    </a:p>
                  </a:txBody>
                  <a:tcPr/>
                </a:tc>
                <a:tc>
                  <a:txBody>
                    <a:bodyPr/>
                    <a:lstStyle/>
                    <a:p>
                      <a:r>
                        <a:rPr lang="en-US" sz="1800" dirty="0"/>
                        <a:t>Med (some are conductive)</a:t>
                      </a:r>
                    </a:p>
                  </a:txBody>
                  <a:tcPr/>
                </a:tc>
                <a:tc>
                  <a:txBody>
                    <a:bodyPr/>
                    <a:lstStyle/>
                    <a:p>
                      <a:r>
                        <a:rPr lang="en-US" sz="1800" dirty="0"/>
                        <a:t>High</a:t>
                      </a:r>
                    </a:p>
                  </a:txBody>
                  <a:tcPr/>
                </a:tc>
                <a:tc>
                  <a:txBody>
                    <a:bodyPr/>
                    <a:lstStyle/>
                    <a:p>
                      <a:r>
                        <a:rPr lang="en-US" sz="1800" dirty="0"/>
                        <a:t>Low</a:t>
                      </a:r>
                    </a:p>
                  </a:txBody>
                  <a:tcPr/>
                </a:tc>
                <a:tc>
                  <a:txBody>
                    <a:bodyPr/>
                    <a:lstStyle/>
                    <a:p>
                      <a:r>
                        <a:rPr lang="en-US" sz="1800" dirty="0"/>
                        <a:t>Low</a:t>
                      </a:r>
                    </a:p>
                  </a:txBody>
                  <a:tcPr/>
                </a:tc>
                <a:extLst>
                  <a:ext uri="{0D108BD9-81ED-4DB2-BD59-A6C34878D82A}">
                    <a16:rowId xmlns:a16="http://schemas.microsoft.com/office/drawing/2014/main" val="10003"/>
                  </a:ext>
                </a:extLst>
              </a:tr>
            </a:tbl>
          </a:graphicData>
        </a:graphic>
      </p:graphicFrame>
      <p:pic>
        <p:nvPicPr>
          <p:cNvPr id="3" name="Picture 2">
            <a:extLst>
              <a:ext uri="{FF2B5EF4-FFF2-40B4-BE49-F238E27FC236}">
                <a16:creationId xmlns:a16="http://schemas.microsoft.com/office/drawing/2014/main" id="{E9B9015C-3EF6-5291-5F0B-6E5083009DBB}"/>
              </a:ext>
            </a:extLst>
          </p:cNvPr>
          <p:cNvPicPr>
            <a:picLocks noChangeAspect="1"/>
          </p:cNvPicPr>
          <p:nvPr/>
        </p:nvPicPr>
        <p:blipFill>
          <a:blip r:embed="rId2"/>
          <a:stretch>
            <a:fillRect/>
          </a:stretch>
        </p:blipFill>
        <p:spPr>
          <a:xfrm>
            <a:off x="3657600" y="3429000"/>
            <a:ext cx="4876800" cy="2765388"/>
          </a:xfrm>
          <a:prstGeom prst="rect">
            <a:avLst/>
          </a:prstGeom>
        </p:spPr>
      </p:pic>
    </p:spTree>
    <p:extLst>
      <p:ext uri="{BB962C8B-B14F-4D97-AF65-F5344CB8AC3E}">
        <p14:creationId xmlns:p14="http://schemas.microsoft.com/office/powerpoint/2010/main" val="8025502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2133600" y="1219201"/>
            <a:ext cx="7924800" cy="769441"/>
          </a:xfrm>
        </p:spPr>
        <p:txBody>
          <a:bodyPr/>
          <a:lstStyle/>
          <a:p>
            <a:pPr eaLnBrk="1" hangingPunct="1"/>
            <a:r>
              <a:rPr lang="en-US" altLang="en-US" sz="4400">
                <a:latin typeface="Calibri" panose="020F0502020204030204" pitchFamily="34" charset="0"/>
                <a:cs typeface="Calibri" panose="020F0502020204030204" pitchFamily="34" charset="0"/>
              </a:rPr>
              <a:t>Thank You!</a:t>
            </a:r>
          </a:p>
        </p:txBody>
      </p:sp>
      <p:pic>
        <p:nvPicPr>
          <p:cNvPr id="8499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67" y="584201"/>
            <a:ext cx="12192000" cy="569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a:xfrm>
            <a:off x="1930400" y="685800"/>
            <a:ext cx="7924800" cy="840317"/>
          </a:xfrm>
          <a:prstGeom prst="rect">
            <a:avLst/>
          </a:prstGeom>
        </p:spPr>
        <p:txBody>
          <a:bodyPr/>
          <a:lstStyle>
            <a:lvl1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3800" b="1">
                <a:solidFill>
                  <a:srgbClr val="FFA046"/>
                </a:solidFill>
                <a:effectLst>
                  <a:outerShdw blurRad="38100" dist="38100" dir="2700000" algn="tl">
                    <a:srgbClr val="000000"/>
                  </a:outerShdw>
                </a:effectLst>
                <a:latin typeface="Arial" charset="0"/>
              </a:defRPr>
            </a:lvl5pPr>
            <a:lvl6pPr marL="4572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6pPr>
            <a:lvl7pPr marL="9144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7pPr>
            <a:lvl8pPr marL="13716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8pPr>
            <a:lvl9pPr marL="1828800" algn="ctr" rtl="0" fontAlgn="base">
              <a:spcBef>
                <a:spcPct val="0"/>
              </a:spcBef>
              <a:spcAft>
                <a:spcPct val="0"/>
              </a:spcAft>
              <a:defRPr sz="3800" b="1">
                <a:solidFill>
                  <a:srgbClr val="FFA046"/>
                </a:solidFill>
                <a:effectLst>
                  <a:outerShdw blurRad="38100" dist="38100" dir="2700000" algn="tl">
                    <a:srgbClr val="000000"/>
                  </a:outerShdw>
                </a:effectLst>
                <a:latin typeface="Arial" charset="0"/>
              </a:defRPr>
            </a:lvl9pPr>
          </a:lstStyle>
          <a:p>
            <a:pPr defTabSz="914377" eaLnBrk="1" hangingPunct="1">
              <a:defRPr/>
            </a:pPr>
            <a:r>
              <a:rPr lang="en-US" kern="0" dirty="0">
                <a:effectLst/>
                <a:latin typeface="Arial"/>
              </a:rPr>
              <a:t>Good luck!</a:t>
            </a:r>
          </a:p>
        </p:txBody>
      </p:sp>
    </p:spTree>
    <p:extLst>
      <p:ext uri="{BB962C8B-B14F-4D97-AF65-F5344CB8AC3E}">
        <p14:creationId xmlns:p14="http://schemas.microsoft.com/office/powerpoint/2010/main" val="22212532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9464A-0CBC-814C-A05A-53F20FDF8CCB}"/>
              </a:ext>
            </a:extLst>
          </p:cNvPr>
          <p:cNvSpPr>
            <a:spLocks noGrp="1"/>
          </p:cNvSpPr>
          <p:nvPr>
            <p:ph type="title"/>
          </p:nvPr>
        </p:nvSpPr>
        <p:spPr/>
        <p:txBody>
          <a:bodyPr/>
          <a:lstStyle/>
          <a:p>
            <a:r>
              <a:rPr lang="en-US" dirty="0"/>
              <a:t>Characteristics of Inflammation</a:t>
            </a:r>
          </a:p>
        </p:txBody>
      </p:sp>
      <p:pic>
        <p:nvPicPr>
          <p:cNvPr id="5" name="Content Placeholder 4">
            <a:extLst>
              <a:ext uri="{FF2B5EF4-FFF2-40B4-BE49-F238E27FC236}">
                <a16:creationId xmlns:a16="http://schemas.microsoft.com/office/drawing/2014/main" id="{5004DA90-949F-3340-B8DF-78512811B0A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51252" y="1179226"/>
            <a:ext cx="6289495" cy="4020344"/>
          </a:xfrm>
        </p:spPr>
      </p:pic>
    </p:spTree>
    <p:extLst>
      <p:ext uri="{BB962C8B-B14F-4D97-AF65-F5344CB8AC3E}">
        <p14:creationId xmlns:p14="http://schemas.microsoft.com/office/powerpoint/2010/main" val="23366110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Factors Controlling Capsule Thickness</a:t>
            </a:r>
          </a:p>
        </p:txBody>
      </p:sp>
      <p:pic>
        <p:nvPicPr>
          <p:cNvPr id="4" name="Picture 3"/>
          <p:cNvPicPr>
            <a:picLocks noChangeAspect="1"/>
          </p:cNvPicPr>
          <p:nvPr/>
        </p:nvPicPr>
        <p:blipFill rotWithShape="1">
          <a:blip r:embed="rId2"/>
          <a:srcRect l="414"/>
          <a:stretch/>
        </p:blipFill>
        <p:spPr>
          <a:xfrm>
            <a:off x="3292058" y="985205"/>
            <a:ext cx="5665108" cy="3200400"/>
          </a:xfrm>
          <a:prstGeom prst="rect">
            <a:avLst/>
          </a:prstGeom>
        </p:spPr>
      </p:pic>
      <p:pic>
        <p:nvPicPr>
          <p:cNvPr id="5" name="Picture 4"/>
          <p:cNvPicPr>
            <a:picLocks noChangeAspect="1"/>
          </p:cNvPicPr>
          <p:nvPr/>
        </p:nvPicPr>
        <p:blipFill>
          <a:blip r:embed="rId3"/>
          <a:stretch>
            <a:fillRect/>
          </a:stretch>
        </p:blipFill>
        <p:spPr>
          <a:xfrm>
            <a:off x="3283965" y="4062202"/>
            <a:ext cx="4996897" cy="1255233"/>
          </a:xfrm>
          <a:prstGeom prst="rect">
            <a:avLst/>
          </a:prstGeom>
        </p:spPr>
      </p:pic>
    </p:spTree>
    <p:extLst>
      <p:ext uri="{BB962C8B-B14F-4D97-AF65-F5344CB8AC3E}">
        <p14:creationId xmlns:p14="http://schemas.microsoft.com/office/powerpoint/2010/main" val="18428758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Corrosion Prevention</a:t>
            </a:r>
          </a:p>
        </p:txBody>
      </p:sp>
      <p:pic>
        <p:nvPicPr>
          <p:cNvPr id="4" name="Picture 3"/>
          <p:cNvPicPr>
            <a:picLocks noChangeAspect="1"/>
          </p:cNvPicPr>
          <p:nvPr/>
        </p:nvPicPr>
        <p:blipFill>
          <a:blip r:embed="rId2"/>
          <a:stretch>
            <a:fillRect/>
          </a:stretch>
        </p:blipFill>
        <p:spPr>
          <a:xfrm>
            <a:off x="3086100" y="1060523"/>
            <a:ext cx="6019800" cy="4736953"/>
          </a:xfrm>
          <a:prstGeom prst="rect">
            <a:avLst/>
          </a:prstGeom>
          <a:ln>
            <a:solidFill>
              <a:srgbClr val="FFA046"/>
            </a:solidFill>
          </a:ln>
        </p:spPr>
      </p:pic>
    </p:spTree>
    <p:extLst>
      <p:ext uri="{BB962C8B-B14F-4D97-AF65-F5344CB8AC3E}">
        <p14:creationId xmlns:p14="http://schemas.microsoft.com/office/powerpoint/2010/main" val="9706658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solidFill>
                  <a:srgbClr val="192C63"/>
                </a:solidFill>
              </a:rPr>
              <a:t>L1 – Introduction to Biomaterials</a:t>
            </a:r>
          </a:p>
          <a:p>
            <a:pPr marL="457200" indent="-457200">
              <a:buFont typeface="+mj-lt"/>
              <a:buAutoNum type="arabicPeriod"/>
            </a:pPr>
            <a:r>
              <a:rPr lang="en-US" dirty="0">
                <a:solidFill>
                  <a:srgbClr val="192C63"/>
                </a:solidFill>
              </a:rPr>
              <a:t>L2 – Biocompatibility</a:t>
            </a:r>
          </a:p>
          <a:p>
            <a:pPr marL="457200" indent="-457200">
              <a:buFont typeface="+mj-lt"/>
              <a:buAutoNum type="arabicPeriod"/>
            </a:pPr>
            <a:r>
              <a:rPr lang="en-US" dirty="0">
                <a:solidFill>
                  <a:srgbClr val="192C63"/>
                </a:solidFill>
              </a:rPr>
              <a:t>L3 – Metals</a:t>
            </a:r>
          </a:p>
          <a:p>
            <a:pPr marL="457200" indent="-457200">
              <a:buFont typeface="+mj-lt"/>
              <a:buAutoNum type="arabicPeriod"/>
            </a:pPr>
            <a:r>
              <a:rPr lang="en-US" dirty="0">
                <a:solidFill>
                  <a:srgbClr val="192C63"/>
                </a:solidFill>
              </a:rPr>
              <a:t>L4 – Metals + Ceramics</a:t>
            </a:r>
          </a:p>
          <a:p>
            <a:pPr marL="457200" indent="-457200">
              <a:buFont typeface="+mj-lt"/>
              <a:buAutoNum type="arabicPeriod"/>
            </a:pPr>
            <a:r>
              <a:rPr lang="en-US" dirty="0">
                <a:solidFill>
                  <a:srgbClr val="192C63"/>
                </a:solidFill>
              </a:rPr>
              <a:t>L5 – Polymers</a:t>
            </a:r>
          </a:p>
          <a:p>
            <a:pPr marL="457200" indent="-457200">
              <a:buFont typeface="+mj-lt"/>
              <a:buAutoNum type="arabicPeriod"/>
            </a:pPr>
            <a:r>
              <a:rPr lang="en-US" dirty="0">
                <a:solidFill>
                  <a:schemeClr val="accent6"/>
                </a:solidFill>
              </a:rPr>
              <a:t>L6 – Current Trends in Biomaterials</a:t>
            </a:r>
          </a:p>
          <a:p>
            <a:pPr marL="457200" indent="-457200">
              <a:buFont typeface="+mj-lt"/>
              <a:buAutoNum type="arabicPeriod"/>
            </a:pPr>
            <a:r>
              <a:rPr lang="en-US" dirty="0">
                <a:solidFill>
                  <a:srgbClr val="192C63"/>
                </a:solidFill>
              </a:rPr>
              <a:t>Potential exam questions</a:t>
            </a:r>
          </a:p>
        </p:txBody>
      </p:sp>
    </p:spTree>
    <p:extLst>
      <p:ext uri="{BB962C8B-B14F-4D97-AF65-F5344CB8AC3E}">
        <p14:creationId xmlns:p14="http://schemas.microsoft.com/office/powerpoint/2010/main" val="36958199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Biomaterials in the Hip</a:t>
            </a:r>
          </a:p>
        </p:txBody>
      </p:sp>
      <p:pic>
        <p:nvPicPr>
          <p:cNvPr id="4" name="Picture 3"/>
          <p:cNvPicPr>
            <a:picLocks noChangeAspect="1"/>
          </p:cNvPicPr>
          <p:nvPr/>
        </p:nvPicPr>
        <p:blipFill rotWithShape="1">
          <a:blip r:embed="rId2"/>
          <a:srcRect l="20001" t="30731" r="37499" b="15909"/>
          <a:stretch/>
        </p:blipFill>
        <p:spPr>
          <a:xfrm>
            <a:off x="2533651" y="914400"/>
            <a:ext cx="7124697" cy="5029200"/>
          </a:xfrm>
          <a:prstGeom prst="rect">
            <a:avLst/>
          </a:prstGeom>
          <a:ln>
            <a:solidFill>
              <a:srgbClr val="FFA046"/>
            </a:solidFill>
          </a:ln>
        </p:spPr>
      </p:pic>
    </p:spTree>
    <p:extLst>
      <p:ext uri="{BB962C8B-B14F-4D97-AF65-F5344CB8AC3E}">
        <p14:creationId xmlns:p14="http://schemas.microsoft.com/office/powerpoint/2010/main" val="36324097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Controlling Degradation</a:t>
            </a:r>
          </a:p>
        </p:txBody>
      </p:sp>
      <p:sp>
        <p:nvSpPr>
          <p:cNvPr id="3" name="Content Placeholder 2"/>
          <p:cNvSpPr>
            <a:spLocks noGrp="1"/>
          </p:cNvSpPr>
          <p:nvPr>
            <p:ph idx="1"/>
          </p:nvPr>
        </p:nvSpPr>
        <p:spPr/>
        <p:txBody>
          <a:bodyPr/>
          <a:lstStyle/>
          <a:p>
            <a:pPr marL="0" indent="0">
              <a:buNone/>
            </a:pPr>
            <a:r>
              <a:rPr lang="en-US" sz="2300" u="sng" dirty="0"/>
              <a:t>Starting Polymer</a:t>
            </a:r>
            <a:r>
              <a:rPr lang="en-US" sz="2300" dirty="0"/>
              <a:t>:</a:t>
            </a:r>
          </a:p>
          <a:p>
            <a:r>
              <a:rPr lang="en-US" sz="2300" dirty="0">
                <a:solidFill>
                  <a:srgbClr val="FFA046"/>
                </a:solidFill>
              </a:rPr>
              <a:t>Crystallinity</a:t>
            </a:r>
            <a:r>
              <a:rPr lang="en-US" sz="2300" dirty="0"/>
              <a:t> (higher, slows degradation)</a:t>
            </a:r>
          </a:p>
          <a:p>
            <a:pPr lvl="1"/>
            <a:r>
              <a:rPr lang="en-US" sz="2300" dirty="0"/>
              <a:t>Crystalline – densely packed chains</a:t>
            </a:r>
          </a:p>
          <a:p>
            <a:pPr lvl="1"/>
            <a:r>
              <a:rPr lang="en-US" sz="2300" dirty="0"/>
              <a:t>Amorphous/glassy – higher backbone hydrolysis</a:t>
            </a:r>
          </a:p>
          <a:p>
            <a:pPr lvl="1"/>
            <a:r>
              <a:rPr lang="en-US" sz="2300" dirty="0"/>
              <a:t>Amorphous/rubbery – increased permeability to water</a:t>
            </a:r>
          </a:p>
          <a:p>
            <a:r>
              <a:rPr lang="en-US" sz="2300" dirty="0">
                <a:solidFill>
                  <a:srgbClr val="FFA046"/>
                </a:solidFill>
              </a:rPr>
              <a:t>Molecular Weight </a:t>
            </a:r>
            <a:r>
              <a:rPr lang="en-US" sz="2300" dirty="0"/>
              <a:t>(Higher, slows degradation)</a:t>
            </a:r>
          </a:p>
          <a:p>
            <a:r>
              <a:rPr lang="en-US" sz="2300" dirty="0">
                <a:solidFill>
                  <a:srgbClr val="FFA046"/>
                </a:solidFill>
              </a:rPr>
              <a:t>Surface Energy </a:t>
            </a:r>
            <a:r>
              <a:rPr lang="en-US" sz="2300" dirty="0"/>
              <a:t>(Hydrophilic/phobic)</a:t>
            </a:r>
          </a:p>
          <a:p>
            <a:r>
              <a:rPr lang="en-US" sz="2300" dirty="0">
                <a:solidFill>
                  <a:srgbClr val="FFA046"/>
                </a:solidFill>
              </a:rPr>
              <a:t>Backbone Chemical Stability </a:t>
            </a:r>
            <a:r>
              <a:rPr lang="en-US" sz="2300" dirty="0"/>
              <a:t>(Anhydride bonds hydrolyze faster than ester, which hydrolyze faster than amide</a:t>
            </a:r>
          </a:p>
          <a:p>
            <a:r>
              <a:rPr lang="en-US" sz="2300" dirty="0">
                <a:solidFill>
                  <a:srgbClr val="FFA046"/>
                </a:solidFill>
              </a:rPr>
              <a:t>Degree of Crosslinking </a:t>
            </a:r>
          </a:p>
          <a:p>
            <a:pPr lvl="1"/>
            <a:r>
              <a:rPr lang="en-US" sz="2300" dirty="0"/>
              <a:t>Can interfere with crystal lattice and speed bulk degradation OR strengthen matrix and slow degradation</a:t>
            </a:r>
          </a:p>
        </p:txBody>
      </p:sp>
    </p:spTree>
    <p:extLst>
      <p:ext uri="{BB962C8B-B14F-4D97-AF65-F5344CB8AC3E}">
        <p14:creationId xmlns:p14="http://schemas.microsoft.com/office/powerpoint/2010/main" val="252789531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Natural/Biological Materials Summary</a:t>
            </a:r>
          </a:p>
        </p:txBody>
      </p:sp>
      <p:pic>
        <p:nvPicPr>
          <p:cNvPr id="4" name="Picture 3">
            <a:extLst>
              <a:ext uri="{FF2B5EF4-FFF2-40B4-BE49-F238E27FC236}">
                <a16:creationId xmlns:a16="http://schemas.microsoft.com/office/drawing/2014/main" id="{D03D425D-CA8C-F542-97C2-2319A438E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1" y="1295400"/>
            <a:ext cx="7941469" cy="4419600"/>
          </a:xfrm>
          <a:prstGeom prst="rect">
            <a:avLst/>
          </a:prstGeom>
        </p:spPr>
      </p:pic>
    </p:spTree>
    <p:extLst>
      <p:ext uri="{BB962C8B-B14F-4D97-AF65-F5344CB8AC3E}">
        <p14:creationId xmlns:p14="http://schemas.microsoft.com/office/powerpoint/2010/main" val="34399748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DA7C5-E4FB-8F45-9CE0-4125F2F64D5E}"/>
              </a:ext>
            </a:extLst>
          </p:cNvPr>
          <p:cNvSpPr>
            <a:spLocks noGrp="1"/>
          </p:cNvSpPr>
          <p:nvPr>
            <p:ph type="title"/>
          </p:nvPr>
        </p:nvSpPr>
        <p:spPr/>
        <p:txBody>
          <a:bodyPr/>
          <a:lstStyle/>
          <a:p>
            <a:r>
              <a:rPr lang="en-US" dirty="0"/>
              <a:t>Strain fracture toughness</a:t>
            </a:r>
          </a:p>
        </p:txBody>
      </p:sp>
      <p:sp>
        <p:nvSpPr>
          <p:cNvPr id="7" name="TextBox 6">
            <a:extLst>
              <a:ext uri="{FF2B5EF4-FFF2-40B4-BE49-F238E27FC236}">
                <a16:creationId xmlns:a16="http://schemas.microsoft.com/office/drawing/2014/main" id="{210A8ABF-2543-E846-B4BC-6B273E8671D0}"/>
              </a:ext>
            </a:extLst>
          </p:cNvPr>
          <p:cNvSpPr txBox="1"/>
          <p:nvPr/>
        </p:nvSpPr>
        <p:spPr>
          <a:xfrm>
            <a:off x="1461655" y="1283560"/>
            <a:ext cx="1736373" cy="369332"/>
          </a:xfrm>
          <a:prstGeom prst="rect">
            <a:avLst/>
          </a:prstGeom>
          <a:noFill/>
        </p:spPr>
        <p:txBody>
          <a:bodyPr wrap="none" rtlCol="0">
            <a:spAutoFit/>
          </a:bodyPr>
          <a:lstStyle/>
          <a:p>
            <a:r>
              <a:rPr lang="en-US" b="1" u="sng" dirty="0">
                <a:solidFill>
                  <a:srgbClr val="FFA046"/>
                </a:solidFill>
              </a:rPr>
              <a:t>Critical Stress</a:t>
            </a:r>
            <a:endParaRPr lang="en-US" b="1" dirty="0">
              <a:solidFill>
                <a:srgbClr val="FFA046"/>
              </a:solidFill>
            </a:endParaRPr>
          </a:p>
        </p:txBody>
      </p:sp>
      <p:sp>
        <p:nvSpPr>
          <p:cNvPr id="10" name="Rectangle 2">
            <a:extLst>
              <a:ext uri="{FF2B5EF4-FFF2-40B4-BE49-F238E27FC236}">
                <a16:creationId xmlns:a16="http://schemas.microsoft.com/office/drawing/2014/main" id="{95A319A7-F775-004E-AF07-1CF39B05839A}"/>
              </a:ext>
            </a:extLst>
          </p:cNvPr>
          <p:cNvSpPr>
            <a:spLocks noChangeArrowheads="1"/>
          </p:cNvSpPr>
          <p:nvPr/>
        </p:nvSpPr>
        <p:spPr bwMode="auto">
          <a:xfrm>
            <a:off x="6414655" y="170849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chemeClr val="bg1"/>
              </a:solidFill>
            </a:endParaRPr>
          </a:p>
        </p:txBody>
      </p:sp>
      <p:graphicFrame>
        <p:nvGraphicFramePr>
          <p:cNvPr id="11" name="Object 10">
            <a:extLst>
              <a:ext uri="{FF2B5EF4-FFF2-40B4-BE49-F238E27FC236}">
                <a16:creationId xmlns:a16="http://schemas.microsoft.com/office/drawing/2014/main" id="{3144111C-AC3B-1B44-9D98-4975265B1BE4}"/>
              </a:ext>
            </a:extLst>
          </p:cNvPr>
          <p:cNvGraphicFramePr>
            <a:graphicFrameLocks noChangeAspect="1"/>
          </p:cNvGraphicFramePr>
          <p:nvPr/>
        </p:nvGraphicFramePr>
        <p:xfrm>
          <a:off x="2757055" y="1512160"/>
          <a:ext cx="2386853" cy="1143000"/>
        </p:xfrm>
        <a:graphic>
          <a:graphicData uri="http://schemas.openxmlformats.org/presentationml/2006/ole">
            <mc:AlternateContent xmlns:mc="http://schemas.openxmlformats.org/markup-compatibility/2006">
              <mc:Choice xmlns:v="urn:schemas-microsoft-com:vml" Requires="v">
                <p:oleObj r:id="rId3" imgW="20777200" imgH="9944100" progId="Equation.3">
                  <p:embed/>
                </p:oleObj>
              </mc:Choice>
              <mc:Fallback>
                <p:oleObj r:id="rId3" imgW="20777200" imgH="9944100" progId="Equation.3">
                  <p:embed/>
                  <p:pic>
                    <p:nvPicPr>
                      <p:cNvPr id="11" name="Object 10">
                        <a:extLst>
                          <a:ext uri="{FF2B5EF4-FFF2-40B4-BE49-F238E27FC236}">
                            <a16:creationId xmlns:a16="http://schemas.microsoft.com/office/drawing/2014/main" id="{3144111C-AC3B-1B44-9D98-4975265B1B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7055" y="1512160"/>
                        <a:ext cx="2386853" cy="1143000"/>
                      </a:xfrm>
                      <a:prstGeom prst="rect">
                        <a:avLst/>
                      </a:prstGeom>
                      <a:noFill/>
                    </p:spPr>
                  </p:pic>
                </p:oleObj>
              </mc:Fallback>
            </mc:AlternateContent>
          </a:graphicData>
        </a:graphic>
      </p:graphicFrame>
      <p:sp>
        <p:nvSpPr>
          <p:cNvPr id="12" name="Rectangle 4">
            <a:extLst>
              <a:ext uri="{FF2B5EF4-FFF2-40B4-BE49-F238E27FC236}">
                <a16:creationId xmlns:a16="http://schemas.microsoft.com/office/drawing/2014/main" id="{38F0F5DF-5FA6-DC4F-8FE7-07D78548DF39}"/>
              </a:ext>
            </a:extLst>
          </p:cNvPr>
          <p:cNvSpPr>
            <a:spLocks noChangeArrowheads="1"/>
          </p:cNvSpPr>
          <p:nvPr/>
        </p:nvSpPr>
        <p:spPr bwMode="auto">
          <a:xfrm>
            <a:off x="6781801" y="1362193"/>
            <a:ext cx="705394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39A844A3-ABEC-AE4F-B341-5012A8B94D8B}"/>
              </a:ext>
            </a:extLst>
          </p:cNvPr>
          <p:cNvGraphicFramePr>
            <a:graphicFrameLocks noChangeAspect="1"/>
          </p:cNvGraphicFramePr>
          <p:nvPr/>
        </p:nvGraphicFramePr>
        <p:xfrm>
          <a:off x="6490854" y="1664561"/>
          <a:ext cx="2514600" cy="718457"/>
        </p:xfrm>
        <a:graphic>
          <a:graphicData uri="http://schemas.openxmlformats.org/presentationml/2006/ole">
            <mc:AlternateContent xmlns:mc="http://schemas.openxmlformats.org/markup-compatibility/2006">
              <mc:Choice xmlns:v="urn:schemas-microsoft-com:vml" Requires="v">
                <p:oleObj r:id="rId5" imgW="20485100" imgH="5854700" progId="Equation.3">
                  <p:embed/>
                </p:oleObj>
              </mc:Choice>
              <mc:Fallback>
                <p:oleObj r:id="rId5" imgW="20485100" imgH="5854700" progId="Equation.3">
                  <p:embed/>
                  <p:pic>
                    <p:nvPicPr>
                      <p:cNvPr id="13" name="Object 12">
                        <a:extLst>
                          <a:ext uri="{FF2B5EF4-FFF2-40B4-BE49-F238E27FC236}">
                            <a16:creationId xmlns:a16="http://schemas.microsoft.com/office/drawing/2014/main" id="{39A844A3-ABEC-AE4F-B341-5012A8B94D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0854" y="1664561"/>
                        <a:ext cx="2514600" cy="718457"/>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8CA13E35-41CD-D249-8023-D24F14EFFF44}"/>
              </a:ext>
            </a:extLst>
          </p:cNvPr>
          <p:cNvSpPr txBox="1"/>
          <p:nvPr/>
        </p:nvSpPr>
        <p:spPr>
          <a:xfrm>
            <a:off x="5500254" y="1283560"/>
            <a:ext cx="3104248" cy="369332"/>
          </a:xfrm>
          <a:prstGeom prst="rect">
            <a:avLst/>
          </a:prstGeom>
          <a:noFill/>
        </p:spPr>
        <p:txBody>
          <a:bodyPr wrap="none" rtlCol="0">
            <a:spAutoFit/>
          </a:bodyPr>
          <a:lstStyle/>
          <a:p>
            <a:r>
              <a:rPr lang="en-US" b="1" u="sng" dirty="0">
                <a:solidFill>
                  <a:srgbClr val="FFA046"/>
                </a:solidFill>
              </a:rPr>
              <a:t>Strain Fracture Toughness</a:t>
            </a:r>
            <a:endParaRPr lang="en-US" b="1" dirty="0">
              <a:solidFill>
                <a:srgbClr val="FFA046"/>
              </a:solidFill>
            </a:endParaRPr>
          </a:p>
        </p:txBody>
      </p:sp>
      <p:pic>
        <p:nvPicPr>
          <p:cNvPr id="16" name="Picture 15">
            <a:extLst>
              <a:ext uri="{FF2B5EF4-FFF2-40B4-BE49-F238E27FC236}">
                <a16:creationId xmlns:a16="http://schemas.microsoft.com/office/drawing/2014/main" id="{99AFA851-BE05-4A48-863B-CEFF7101349D}"/>
              </a:ext>
            </a:extLst>
          </p:cNvPr>
          <p:cNvPicPr>
            <a:picLocks noChangeAspect="1"/>
          </p:cNvPicPr>
          <p:nvPr/>
        </p:nvPicPr>
        <p:blipFill rotWithShape="1">
          <a:blip r:embed="rId7">
            <a:extLst>
              <a:ext uri="{28A0092B-C50C-407E-A947-70E740481C1C}">
                <a14:useLocalDpi xmlns:a14="http://schemas.microsoft.com/office/drawing/2010/main" val="0"/>
              </a:ext>
            </a:extLst>
          </a:blip>
          <a:srcRect l="20543" t="27655" r="37287" b="56858"/>
          <a:stretch/>
        </p:blipFill>
        <p:spPr>
          <a:xfrm>
            <a:off x="1995054" y="2807560"/>
            <a:ext cx="3454400" cy="889000"/>
          </a:xfrm>
          <a:prstGeom prst="rect">
            <a:avLst/>
          </a:prstGeom>
        </p:spPr>
      </p:pic>
      <p:pic>
        <p:nvPicPr>
          <p:cNvPr id="20" name="Picture 19">
            <a:extLst>
              <a:ext uri="{FF2B5EF4-FFF2-40B4-BE49-F238E27FC236}">
                <a16:creationId xmlns:a16="http://schemas.microsoft.com/office/drawing/2014/main" id="{61736D6B-6747-9345-94C8-32C3106D764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6338454" y="2655160"/>
            <a:ext cx="3143250" cy="2476500"/>
          </a:xfrm>
          <a:prstGeom prst="rect">
            <a:avLst/>
          </a:prstGeom>
          <a:noFill/>
          <a:ln>
            <a:noFill/>
          </a:ln>
        </p:spPr>
      </p:pic>
      <p:sp>
        <p:nvSpPr>
          <p:cNvPr id="21" name="TextBox 20">
            <a:extLst>
              <a:ext uri="{FF2B5EF4-FFF2-40B4-BE49-F238E27FC236}">
                <a16:creationId xmlns:a16="http://schemas.microsoft.com/office/drawing/2014/main" id="{EE9552BE-E226-4942-8F30-308A5EE7C314}"/>
              </a:ext>
            </a:extLst>
          </p:cNvPr>
          <p:cNvSpPr txBox="1"/>
          <p:nvPr/>
        </p:nvSpPr>
        <p:spPr>
          <a:xfrm>
            <a:off x="6719455" y="2350361"/>
            <a:ext cx="3321743" cy="276999"/>
          </a:xfrm>
          <a:prstGeom prst="rect">
            <a:avLst/>
          </a:prstGeom>
          <a:noFill/>
        </p:spPr>
        <p:txBody>
          <a:bodyPr wrap="none" rtlCol="0">
            <a:spAutoFit/>
          </a:bodyPr>
          <a:lstStyle/>
          <a:p>
            <a:r>
              <a:rPr lang="en-US" sz="1200" b="1" dirty="0">
                <a:solidFill>
                  <a:srgbClr val="FFA046"/>
                </a:solidFill>
              </a:rPr>
              <a:t>Initial stress v strain curve prior to fracture</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04DEB2E-95F9-75FE-BDE5-84E7756DE095}"/>
                  </a:ext>
                </a:extLst>
              </p:cNvPr>
              <p:cNvSpPr txBox="1"/>
              <p:nvPr/>
            </p:nvSpPr>
            <p:spPr>
              <a:xfrm>
                <a:off x="1509388" y="4197401"/>
                <a:ext cx="2543067" cy="14295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solidFill>
                                <a:srgbClr val="C00000"/>
                              </a:solidFill>
                              <a:latin typeface="Cambria Math" panose="02040503050406030204" pitchFamily="18" charset="0"/>
                            </a:rPr>
                          </m:ctrlPr>
                        </m:sSubPr>
                        <m:e>
                          <m:r>
                            <a:rPr lang="en-US" b="0" i="1" smtClean="0">
                              <a:solidFill>
                                <a:srgbClr val="C00000"/>
                              </a:solidFill>
                              <a:latin typeface="Cambria Math" panose="02040503050406030204" pitchFamily="18" charset="0"/>
                            </a:rPr>
                            <m:t>𝐾</m:t>
                          </m:r>
                        </m:e>
                        <m:sub>
                          <m:r>
                            <a:rPr lang="en-US" b="0" i="1" smtClean="0">
                              <a:solidFill>
                                <a:srgbClr val="C00000"/>
                              </a:solidFill>
                              <a:latin typeface="Cambria Math" panose="02040503050406030204" pitchFamily="18" charset="0"/>
                            </a:rPr>
                            <m:t>𝐼𝐶</m:t>
                          </m:r>
                        </m:sub>
                      </m:sSub>
                      <m:r>
                        <a:rPr lang="en-US" b="0" i="1" smtClean="0">
                          <a:solidFill>
                            <a:srgbClr val="C00000"/>
                          </a:solidFill>
                          <a:latin typeface="Cambria Math" panose="02040503050406030204" pitchFamily="18" charset="0"/>
                        </a:rPr>
                        <m:t>=</m:t>
                      </m:r>
                      <m:sSub>
                        <m:sSubPr>
                          <m:ctrlPr>
                            <a:rPr lang="en-US" b="0" i="1" smtClean="0">
                              <a:solidFill>
                                <a:srgbClr val="C00000"/>
                              </a:solidFill>
                              <a:latin typeface="Cambria Math" panose="02040503050406030204" pitchFamily="18" charset="0"/>
                              <a:ea typeface="Cambria Math" panose="02040503050406030204" pitchFamily="18" charset="0"/>
                            </a:rPr>
                          </m:ctrlPr>
                        </m:sSubPr>
                        <m:e>
                          <m:r>
                            <a:rPr lang="en-US" b="0" i="1" smtClean="0">
                              <a:solidFill>
                                <a:srgbClr val="C00000"/>
                              </a:solidFill>
                              <a:latin typeface="Cambria Math" panose="02040503050406030204" pitchFamily="18" charset="0"/>
                              <a:ea typeface="Cambria Math" panose="02040503050406030204" pitchFamily="18" charset="0"/>
                            </a:rPr>
                            <m:t>𝜎</m:t>
                          </m:r>
                        </m:e>
                        <m:sub>
                          <m:r>
                            <m:rPr>
                              <m:sty m:val="p"/>
                            </m:rPr>
                            <a:rPr lang="en-US" b="0" i="0" smtClean="0">
                              <a:solidFill>
                                <a:srgbClr val="C00000"/>
                              </a:solidFill>
                              <a:latin typeface="Cambria Math" panose="02040503050406030204" pitchFamily="18" charset="0"/>
                              <a:ea typeface="Cambria Math" panose="02040503050406030204" pitchFamily="18" charset="0"/>
                            </a:rPr>
                            <m:t>c</m:t>
                          </m:r>
                        </m:sub>
                      </m:sSub>
                      <m:rad>
                        <m:radPr>
                          <m:degHide m:val="on"/>
                          <m:ctrlPr>
                            <a:rPr lang="en-US" b="0" i="1" smtClean="0">
                              <a:solidFill>
                                <a:srgbClr val="C00000"/>
                              </a:solidFill>
                              <a:latin typeface="Cambria Math" panose="02040503050406030204" pitchFamily="18" charset="0"/>
                              <a:ea typeface="Cambria Math" panose="02040503050406030204" pitchFamily="18" charset="0"/>
                            </a:rPr>
                          </m:ctrlPr>
                        </m:radPr>
                        <m:deg/>
                        <m:e>
                          <m:r>
                            <m:rPr>
                              <m:sty m:val="p"/>
                            </m:rPr>
                            <a:rPr lang="en-US">
                              <a:solidFill>
                                <a:srgbClr val="C00000"/>
                              </a:solidFill>
                              <a:latin typeface="Cambria Math" panose="02040503050406030204" pitchFamily="18" charset="0"/>
                              <a:ea typeface="Cambria Math" panose="02040503050406030204" pitchFamily="18" charset="0"/>
                            </a:rPr>
                            <m:t>π</m:t>
                          </m:r>
                          <m:r>
                            <a:rPr lang="en-US" b="0" i="1" smtClean="0">
                              <a:solidFill>
                                <a:srgbClr val="C00000"/>
                              </a:solidFill>
                              <a:latin typeface="Cambria Math" panose="02040503050406030204" pitchFamily="18" charset="0"/>
                              <a:ea typeface="Cambria Math" panose="02040503050406030204" pitchFamily="18" charset="0"/>
                            </a:rPr>
                            <m:t>𝑎</m:t>
                          </m:r>
                        </m:e>
                      </m:rad>
                    </m:oMath>
                  </m:oMathPara>
                </a14:m>
                <a:endParaRPr lang="en-US" b="0" dirty="0">
                  <a:solidFill>
                    <a:srgbClr val="C00000"/>
                  </a:solidFill>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p>
                        <m:sSupPr>
                          <m:ctrlPr>
                            <a:rPr lang="en-US" i="1">
                              <a:solidFill>
                                <a:srgbClr val="C00000"/>
                              </a:solidFill>
                              <a:latin typeface="Cambria Math" panose="02040503050406030204" pitchFamily="18" charset="0"/>
                            </a:rPr>
                          </m:ctrlPr>
                        </m:sSupPr>
                        <m:e>
                          <m:sSub>
                            <m:sSubPr>
                              <m:ctrlPr>
                                <a:rPr lang="en-US" i="1">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𝐾</m:t>
                              </m:r>
                            </m:e>
                            <m:sub>
                              <m:r>
                                <a:rPr lang="en-US" i="1">
                                  <a:solidFill>
                                    <a:srgbClr val="C00000"/>
                                  </a:solidFill>
                                  <a:latin typeface="Cambria Math" panose="02040503050406030204" pitchFamily="18" charset="0"/>
                                </a:rPr>
                                <m:t>𝐼𝐶</m:t>
                              </m:r>
                            </m:sub>
                          </m:sSub>
                        </m:e>
                        <m:sup>
                          <m:r>
                            <a:rPr lang="en-US" i="1">
                              <a:solidFill>
                                <a:srgbClr val="C00000"/>
                              </a:solidFill>
                              <a:latin typeface="Cambria Math" panose="02040503050406030204" pitchFamily="18" charset="0"/>
                            </a:rPr>
                            <m:t>2</m:t>
                          </m:r>
                        </m:sup>
                      </m:sSup>
                      <m:r>
                        <a:rPr lang="en-US" b="0" i="1" smtClean="0">
                          <a:solidFill>
                            <a:srgbClr val="C00000"/>
                          </a:solidFill>
                          <a:latin typeface="Cambria Math" panose="02040503050406030204" pitchFamily="18" charset="0"/>
                        </a:rPr>
                        <m:t>=</m:t>
                      </m:r>
                      <m:sSup>
                        <m:sSupPr>
                          <m:ctrlPr>
                            <a:rPr lang="en-US" b="0" i="1" smtClean="0">
                              <a:solidFill>
                                <a:srgbClr val="C00000"/>
                              </a:solidFill>
                              <a:latin typeface="Cambria Math" panose="02040503050406030204" pitchFamily="18" charset="0"/>
                            </a:rPr>
                          </m:ctrlPr>
                        </m:sSupPr>
                        <m:e>
                          <m:sSub>
                            <m:sSubPr>
                              <m:ctrlPr>
                                <a:rPr lang="en-US" i="1">
                                  <a:solidFill>
                                    <a:srgbClr val="C00000"/>
                                  </a:solidFill>
                                  <a:latin typeface="Cambria Math" panose="02040503050406030204" pitchFamily="18" charset="0"/>
                                  <a:ea typeface="Cambria Math" panose="02040503050406030204" pitchFamily="18" charset="0"/>
                                </a:rPr>
                              </m:ctrlPr>
                            </m:sSubPr>
                            <m:e>
                              <m:r>
                                <a:rPr lang="en-US" i="1">
                                  <a:solidFill>
                                    <a:srgbClr val="C00000"/>
                                  </a:solidFill>
                                  <a:latin typeface="Cambria Math" panose="02040503050406030204" pitchFamily="18" charset="0"/>
                                  <a:ea typeface="Cambria Math" panose="02040503050406030204" pitchFamily="18" charset="0"/>
                                </a:rPr>
                                <m:t>𝜎</m:t>
                              </m:r>
                            </m:e>
                            <m:sub>
                              <m:r>
                                <m:rPr>
                                  <m:sty m:val="p"/>
                                </m:rPr>
                                <a:rPr lang="en-US">
                                  <a:solidFill>
                                    <a:srgbClr val="C00000"/>
                                  </a:solidFill>
                                  <a:latin typeface="Cambria Math" panose="02040503050406030204" pitchFamily="18" charset="0"/>
                                  <a:ea typeface="Cambria Math" panose="02040503050406030204" pitchFamily="18" charset="0"/>
                                </a:rPr>
                                <m:t>c</m:t>
                              </m:r>
                            </m:sub>
                          </m:sSub>
                        </m:e>
                        <m:sup>
                          <m:r>
                            <a:rPr lang="en-US" b="0" i="1" smtClean="0">
                              <a:solidFill>
                                <a:srgbClr val="C00000"/>
                              </a:solidFill>
                              <a:latin typeface="Cambria Math" panose="02040503050406030204" pitchFamily="18" charset="0"/>
                            </a:rPr>
                            <m:t>2</m:t>
                          </m:r>
                        </m:sup>
                      </m:sSup>
                      <m:r>
                        <m:rPr>
                          <m:sty m:val="p"/>
                        </m:rPr>
                        <a:rPr lang="en-US">
                          <a:solidFill>
                            <a:srgbClr val="C00000"/>
                          </a:solidFill>
                          <a:latin typeface="Cambria Math" panose="02040503050406030204" pitchFamily="18" charset="0"/>
                          <a:ea typeface="Cambria Math" panose="02040503050406030204" pitchFamily="18" charset="0"/>
                        </a:rPr>
                        <m:t>π</m:t>
                      </m:r>
                      <m:r>
                        <a:rPr lang="en-US" i="1">
                          <a:solidFill>
                            <a:srgbClr val="C00000"/>
                          </a:solidFill>
                          <a:latin typeface="Cambria Math" panose="02040503050406030204" pitchFamily="18" charset="0"/>
                          <a:ea typeface="Cambria Math" panose="02040503050406030204" pitchFamily="18" charset="0"/>
                        </a:rPr>
                        <m:t>𝑎</m:t>
                      </m:r>
                    </m:oMath>
                  </m:oMathPara>
                </a14:m>
                <a:endParaRPr lang="en-US" b="0" dirty="0">
                  <a:solidFill>
                    <a:srgbClr val="C00000"/>
                  </a:solidFill>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p>
                        <m:sSupPr>
                          <m:ctrlPr>
                            <a:rPr lang="en-US" i="1" smtClean="0">
                              <a:solidFill>
                                <a:srgbClr val="C00000"/>
                              </a:solidFill>
                              <a:latin typeface="Cambria Math" panose="02040503050406030204" pitchFamily="18" charset="0"/>
                            </a:rPr>
                          </m:ctrlPr>
                        </m:sSupPr>
                        <m:e>
                          <m:sSub>
                            <m:sSubPr>
                              <m:ctrlPr>
                                <a:rPr lang="en-US" i="1">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𝐾</m:t>
                              </m:r>
                            </m:e>
                            <m:sub>
                              <m:r>
                                <a:rPr lang="en-US" i="1">
                                  <a:solidFill>
                                    <a:srgbClr val="C00000"/>
                                  </a:solidFill>
                                  <a:latin typeface="Cambria Math" panose="02040503050406030204" pitchFamily="18" charset="0"/>
                                </a:rPr>
                                <m:t>𝐼𝐶</m:t>
                              </m:r>
                            </m:sub>
                          </m:sSub>
                        </m:e>
                        <m:sup>
                          <m:r>
                            <a:rPr lang="en-US" i="1">
                              <a:solidFill>
                                <a:srgbClr val="C00000"/>
                              </a:solidFill>
                              <a:latin typeface="Cambria Math" panose="02040503050406030204" pitchFamily="18" charset="0"/>
                            </a:rPr>
                            <m:t>2</m:t>
                          </m:r>
                        </m:sup>
                      </m:sSup>
                      <m:r>
                        <a:rPr lang="en-US" b="0" i="1" smtClean="0">
                          <a:solidFill>
                            <a:srgbClr val="C00000"/>
                          </a:solidFill>
                          <a:latin typeface="Cambria Math" panose="02040503050406030204" pitchFamily="18" charset="0"/>
                        </a:rPr>
                        <m:t>=</m:t>
                      </m:r>
                      <m:f>
                        <m:fPr>
                          <m:ctrlPr>
                            <a:rPr lang="en-US" i="1">
                              <a:solidFill>
                                <a:srgbClr val="C00000"/>
                              </a:solidFill>
                              <a:latin typeface="Cambria Math" panose="02040503050406030204" pitchFamily="18" charset="0"/>
                              <a:ea typeface="Cambria Math" panose="02040503050406030204" pitchFamily="18" charset="0"/>
                            </a:rPr>
                          </m:ctrlPr>
                        </m:fPr>
                        <m:num>
                          <m:r>
                            <a:rPr lang="en-US" i="1">
                              <a:solidFill>
                                <a:srgbClr val="C00000"/>
                              </a:solidFill>
                              <a:latin typeface="Cambria Math" panose="02040503050406030204" pitchFamily="18" charset="0"/>
                            </a:rPr>
                            <m:t>2</m:t>
                          </m:r>
                          <m:r>
                            <a:rPr lang="en-US" i="1">
                              <a:solidFill>
                                <a:srgbClr val="C00000"/>
                              </a:solidFill>
                              <a:latin typeface="Cambria Math" panose="02040503050406030204" pitchFamily="18" charset="0"/>
                            </a:rPr>
                            <m:t>𝐸</m:t>
                          </m:r>
                          <m:sSub>
                            <m:sSubPr>
                              <m:ctrlPr>
                                <a:rPr lang="en-US" i="1">
                                  <a:solidFill>
                                    <a:srgbClr val="C00000"/>
                                  </a:solidFill>
                                  <a:latin typeface="Cambria Math" panose="02040503050406030204" pitchFamily="18" charset="0"/>
                                  <a:ea typeface="Cambria Math" panose="02040503050406030204" pitchFamily="18" charset="0"/>
                                </a:rPr>
                              </m:ctrlPr>
                            </m:sSubPr>
                            <m:e>
                              <m:r>
                                <a:rPr lang="en-US" i="1">
                                  <a:solidFill>
                                    <a:srgbClr val="C00000"/>
                                  </a:solidFill>
                                  <a:latin typeface="Cambria Math" panose="02040503050406030204" pitchFamily="18" charset="0"/>
                                  <a:ea typeface="Cambria Math" panose="02040503050406030204" pitchFamily="18" charset="0"/>
                                </a:rPr>
                                <m:t>𝛾</m:t>
                              </m:r>
                            </m:e>
                            <m:sub>
                              <m:r>
                                <a:rPr lang="en-US" i="1">
                                  <a:solidFill>
                                    <a:srgbClr val="C00000"/>
                                  </a:solidFill>
                                  <a:latin typeface="Cambria Math" panose="02040503050406030204" pitchFamily="18" charset="0"/>
                                  <a:ea typeface="Cambria Math" panose="02040503050406030204" pitchFamily="18" charset="0"/>
                                </a:rPr>
                                <m:t>𝑠</m:t>
                              </m:r>
                            </m:sub>
                          </m:sSub>
                        </m:num>
                        <m:den>
                          <m:r>
                            <a:rPr lang="en-US" i="1">
                              <a:solidFill>
                                <a:srgbClr val="C00000"/>
                              </a:solidFill>
                              <a:latin typeface="Cambria Math" panose="02040503050406030204" pitchFamily="18" charset="0"/>
                              <a:ea typeface="Cambria Math" panose="02040503050406030204" pitchFamily="18" charset="0"/>
                            </a:rPr>
                            <m:t>𝜋</m:t>
                          </m:r>
                          <m:r>
                            <a:rPr lang="en-US" i="1">
                              <a:solidFill>
                                <a:srgbClr val="C00000"/>
                              </a:solidFill>
                              <a:latin typeface="Cambria Math" panose="02040503050406030204" pitchFamily="18" charset="0"/>
                              <a:ea typeface="Cambria Math" panose="02040503050406030204" pitchFamily="18" charset="0"/>
                            </a:rPr>
                            <m:t>𝑎</m:t>
                          </m:r>
                        </m:den>
                      </m:f>
                      <m:r>
                        <a:rPr lang="en-US" b="0" i="0" smtClean="0">
                          <a:solidFill>
                            <a:srgbClr val="C00000"/>
                          </a:solidFill>
                          <a:latin typeface="Cambria Math" panose="02040503050406030204" pitchFamily="18" charset="0"/>
                        </a:rPr>
                        <m:t>∗</m:t>
                      </m:r>
                      <m:r>
                        <m:rPr>
                          <m:sty m:val="p"/>
                        </m:rPr>
                        <a:rPr lang="en-US">
                          <a:solidFill>
                            <a:srgbClr val="C00000"/>
                          </a:solidFill>
                          <a:latin typeface="Cambria Math" panose="02040503050406030204" pitchFamily="18" charset="0"/>
                          <a:ea typeface="Cambria Math" panose="02040503050406030204" pitchFamily="18" charset="0"/>
                        </a:rPr>
                        <m:t>π</m:t>
                      </m:r>
                      <m:r>
                        <a:rPr lang="en-US" i="1" smtClean="0">
                          <a:solidFill>
                            <a:srgbClr val="C00000"/>
                          </a:solidFill>
                          <a:latin typeface="Cambria Math" panose="02040503050406030204" pitchFamily="18" charset="0"/>
                          <a:ea typeface="Cambria Math" panose="02040503050406030204" pitchFamily="18" charset="0"/>
                        </a:rPr>
                        <m:t>𝑎</m:t>
                      </m:r>
                      <m:r>
                        <a:rPr lang="en-US" b="0" i="1" smtClean="0">
                          <a:solidFill>
                            <a:srgbClr val="C00000"/>
                          </a:solidFill>
                          <a:latin typeface="Cambria Math" panose="02040503050406030204" pitchFamily="18" charset="0"/>
                          <a:ea typeface="Cambria Math" panose="02040503050406030204" pitchFamily="18" charset="0"/>
                        </a:rPr>
                        <m:t>=2</m:t>
                      </m:r>
                      <m:r>
                        <a:rPr lang="en-US" b="0" i="1" smtClean="0">
                          <a:solidFill>
                            <a:srgbClr val="C00000"/>
                          </a:solidFill>
                          <a:latin typeface="Cambria Math" panose="02040503050406030204" pitchFamily="18" charset="0"/>
                          <a:ea typeface="Cambria Math" panose="02040503050406030204" pitchFamily="18" charset="0"/>
                        </a:rPr>
                        <m:t>𝐸</m:t>
                      </m:r>
                      <m:sSub>
                        <m:sSubPr>
                          <m:ctrlPr>
                            <a:rPr lang="en-US" i="1">
                              <a:solidFill>
                                <a:srgbClr val="C00000"/>
                              </a:solidFill>
                              <a:latin typeface="Cambria Math" panose="02040503050406030204" pitchFamily="18" charset="0"/>
                              <a:ea typeface="Cambria Math" panose="02040503050406030204" pitchFamily="18" charset="0"/>
                            </a:rPr>
                          </m:ctrlPr>
                        </m:sSubPr>
                        <m:e>
                          <m:r>
                            <a:rPr lang="en-US" i="1">
                              <a:solidFill>
                                <a:srgbClr val="C00000"/>
                              </a:solidFill>
                              <a:latin typeface="Cambria Math" panose="02040503050406030204" pitchFamily="18" charset="0"/>
                              <a:ea typeface="Cambria Math" panose="02040503050406030204" pitchFamily="18" charset="0"/>
                            </a:rPr>
                            <m:t>𝛾</m:t>
                          </m:r>
                        </m:e>
                        <m:sub>
                          <m:r>
                            <a:rPr lang="en-US" i="1">
                              <a:solidFill>
                                <a:srgbClr val="C00000"/>
                              </a:solidFill>
                              <a:latin typeface="Cambria Math" panose="02040503050406030204" pitchFamily="18" charset="0"/>
                              <a:ea typeface="Cambria Math" panose="02040503050406030204" pitchFamily="18" charset="0"/>
                            </a:rPr>
                            <m:t>𝑠</m:t>
                          </m:r>
                        </m:sub>
                      </m:sSub>
                    </m:oMath>
                  </m:oMathPara>
                </a14:m>
                <a:endParaRPr lang="en-US" b="0" dirty="0">
                  <a:solidFill>
                    <a:srgbClr val="C00000"/>
                  </a:solidFill>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b="0" i="1" smtClean="0">
                              <a:solidFill>
                                <a:srgbClr val="C00000"/>
                              </a:solidFill>
                              <a:latin typeface="Cambria Math" panose="02040503050406030204" pitchFamily="18" charset="0"/>
                            </a:rPr>
                          </m:ctrlPr>
                        </m:sSubPr>
                        <m:e>
                          <m:r>
                            <a:rPr lang="en-US" b="0" i="1" smtClean="0">
                              <a:solidFill>
                                <a:srgbClr val="C00000"/>
                              </a:solidFill>
                              <a:latin typeface="Cambria Math" panose="02040503050406030204" pitchFamily="18" charset="0"/>
                            </a:rPr>
                            <m:t>𝐾</m:t>
                          </m:r>
                        </m:e>
                        <m:sub>
                          <m:r>
                            <a:rPr lang="en-US" b="0" i="1" smtClean="0">
                              <a:solidFill>
                                <a:srgbClr val="C00000"/>
                              </a:solidFill>
                              <a:latin typeface="Cambria Math" panose="02040503050406030204" pitchFamily="18" charset="0"/>
                            </a:rPr>
                            <m:t>𝐼𝐶</m:t>
                          </m:r>
                        </m:sub>
                      </m:sSub>
                      <m:r>
                        <a:rPr lang="en-US" b="0" i="1" smtClean="0">
                          <a:solidFill>
                            <a:srgbClr val="C00000"/>
                          </a:solidFill>
                          <a:latin typeface="Cambria Math" panose="02040503050406030204" pitchFamily="18" charset="0"/>
                        </a:rPr>
                        <m:t>=</m:t>
                      </m:r>
                      <m:rad>
                        <m:radPr>
                          <m:degHide m:val="on"/>
                          <m:ctrlPr>
                            <a:rPr lang="en-US" b="0" i="1" smtClean="0">
                              <a:solidFill>
                                <a:srgbClr val="C00000"/>
                              </a:solidFill>
                              <a:latin typeface="Cambria Math" panose="02040503050406030204" pitchFamily="18" charset="0"/>
                              <a:ea typeface="Cambria Math" panose="02040503050406030204" pitchFamily="18" charset="0"/>
                            </a:rPr>
                          </m:ctrlPr>
                        </m:radPr>
                        <m:deg/>
                        <m:e>
                          <m:r>
                            <a:rPr lang="en-US" b="0" i="1" smtClean="0">
                              <a:solidFill>
                                <a:srgbClr val="C00000"/>
                              </a:solidFill>
                              <a:latin typeface="Cambria Math" panose="02040503050406030204" pitchFamily="18" charset="0"/>
                              <a:ea typeface="Cambria Math" panose="02040503050406030204" pitchFamily="18" charset="0"/>
                            </a:rPr>
                            <m:t>2</m:t>
                          </m:r>
                          <m:r>
                            <a:rPr lang="en-US" b="0" i="1" smtClean="0">
                              <a:solidFill>
                                <a:srgbClr val="C00000"/>
                              </a:solidFill>
                              <a:latin typeface="Cambria Math" panose="02040503050406030204" pitchFamily="18" charset="0"/>
                              <a:ea typeface="Cambria Math" panose="02040503050406030204" pitchFamily="18" charset="0"/>
                            </a:rPr>
                            <m:t>𝐸</m:t>
                          </m:r>
                          <m:sSub>
                            <m:sSubPr>
                              <m:ctrlPr>
                                <a:rPr lang="en-US" i="1">
                                  <a:solidFill>
                                    <a:srgbClr val="C00000"/>
                                  </a:solidFill>
                                  <a:latin typeface="Cambria Math" panose="02040503050406030204" pitchFamily="18" charset="0"/>
                                  <a:ea typeface="Cambria Math" panose="02040503050406030204" pitchFamily="18" charset="0"/>
                                </a:rPr>
                              </m:ctrlPr>
                            </m:sSubPr>
                            <m:e>
                              <m:r>
                                <a:rPr lang="en-US" i="1">
                                  <a:solidFill>
                                    <a:srgbClr val="C00000"/>
                                  </a:solidFill>
                                  <a:latin typeface="Cambria Math" panose="02040503050406030204" pitchFamily="18" charset="0"/>
                                  <a:ea typeface="Cambria Math" panose="02040503050406030204" pitchFamily="18" charset="0"/>
                                </a:rPr>
                                <m:t>𝛾</m:t>
                              </m:r>
                            </m:e>
                            <m:sub>
                              <m:r>
                                <a:rPr lang="en-US" i="1">
                                  <a:solidFill>
                                    <a:srgbClr val="C00000"/>
                                  </a:solidFill>
                                  <a:latin typeface="Cambria Math" panose="02040503050406030204" pitchFamily="18" charset="0"/>
                                  <a:ea typeface="Cambria Math" panose="02040503050406030204" pitchFamily="18" charset="0"/>
                                </a:rPr>
                                <m:t>𝑠</m:t>
                              </m:r>
                            </m:sub>
                          </m:sSub>
                        </m:e>
                      </m:rad>
                    </m:oMath>
                  </m:oMathPara>
                </a14:m>
                <a:endParaRPr lang="en-US" b="0" dirty="0">
                  <a:solidFill>
                    <a:srgbClr val="C00000"/>
                  </a:solidFill>
                  <a:ea typeface="Cambria Math" panose="02040503050406030204" pitchFamily="18" charset="0"/>
                </a:endParaRPr>
              </a:p>
            </p:txBody>
          </p:sp>
        </mc:Choice>
        <mc:Fallback xmlns="">
          <p:sp>
            <p:nvSpPr>
              <p:cNvPr id="3" name="TextBox 2">
                <a:extLst>
                  <a:ext uri="{FF2B5EF4-FFF2-40B4-BE49-F238E27FC236}">
                    <a16:creationId xmlns:a16="http://schemas.microsoft.com/office/drawing/2014/main" id="{504DEB2E-95F9-75FE-BDE5-84E7756DE095}"/>
                  </a:ext>
                </a:extLst>
              </p:cNvPr>
              <p:cNvSpPr txBox="1">
                <a:spLocks noRot="1" noChangeAspect="1" noMove="1" noResize="1" noEditPoints="1" noAdjustHandles="1" noChangeArrowheads="1" noChangeShapeType="1" noTextEdit="1"/>
              </p:cNvSpPr>
              <p:nvPr/>
            </p:nvSpPr>
            <p:spPr>
              <a:xfrm>
                <a:off x="1509388" y="4197401"/>
                <a:ext cx="2543067" cy="1429559"/>
              </a:xfrm>
              <a:prstGeom prst="rect">
                <a:avLst/>
              </a:prstGeom>
              <a:blipFill>
                <a:blip r:embed="rId9"/>
                <a:stretch>
                  <a:fillRect l="-1493" b="-35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513473A-CE04-67DF-6811-995B4009CCF5}"/>
                  </a:ext>
                </a:extLst>
              </p:cNvPr>
              <p:cNvSpPr txBox="1"/>
              <p:nvPr/>
            </p:nvSpPr>
            <p:spPr>
              <a:xfrm>
                <a:off x="190909" y="685628"/>
                <a:ext cx="9905998" cy="369332"/>
              </a:xfrm>
              <a:prstGeom prst="rect">
                <a:avLst/>
              </a:prstGeom>
              <a:noFill/>
            </p:spPr>
            <p:txBody>
              <a:bodyPr wrap="square">
                <a:spAutoFit/>
              </a:bodyPr>
              <a:lstStyle/>
              <a:p>
                <a:r>
                  <a:rPr lang="en-US" sz="1800" dirty="0">
                    <a:solidFill>
                      <a:srgbClr val="192C63"/>
                    </a:solidFill>
                    <a:effectLst/>
                    <a:latin typeface="Arial" panose="020B0604020202020204" pitchFamily="34" charset="0"/>
                    <a:ea typeface="Batang" panose="02030600000101010101" pitchFamily="18" charset="-127"/>
                    <a:cs typeface="Arial" panose="020B0604020202020204" pitchFamily="34" charset="0"/>
                  </a:rPr>
                  <a:t>Calculate the strain fracture toughness K</a:t>
                </a:r>
                <a:r>
                  <a:rPr lang="en-US" sz="1800" baseline="-25000" dirty="0">
                    <a:solidFill>
                      <a:srgbClr val="192C63"/>
                    </a:solidFill>
                    <a:effectLst/>
                    <a:latin typeface="Arial" panose="020B0604020202020204" pitchFamily="34" charset="0"/>
                    <a:ea typeface="Batang" panose="02030600000101010101" pitchFamily="18" charset="-127"/>
                    <a:cs typeface="Arial" panose="020B0604020202020204" pitchFamily="34" charset="0"/>
                  </a:rPr>
                  <a:t>IC</a:t>
                </a:r>
                <a:r>
                  <a:rPr lang="en-US" sz="1800" dirty="0">
                    <a:solidFill>
                      <a:srgbClr val="192C63"/>
                    </a:solidFill>
                    <a:effectLst/>
                    <a:latin typeface="Arial" panose="020B0604020202020204" pitchFamily="34" charset="0"/>
                    <a:ea typeface="Batang" panose="02030600000101010101" pitchFamily="18" charset="-127"/>
                    <a:cs typeface="Arial" panose="020B0604020202020204" pitchFamily="34" charset="0"/>
                  </a:rPr>
                  <a:t> for a material, given the specific surface energy (</a:t>
                </a:r>
                <a14:m>
                  <m:oMath xmlns:m="http://schemas.openxmlformats.org/officeDocument/2006/math">
                    <m:r>
                      <a:rPr lang="en-US" i="1" smtClean="0">
                        <a:solidFill>
                          <a:srgbClr val="192C63"/>
                        </a:solidFill>
                        <a:latin typeface="Cambria Math" panose="02040503050406030204" pitchFamily="18" charset="0"/>
                        <a:ea typeface="Cambria Math" panose="02040503050406030204" pitchFamily="18" charset="0"/>
                      </a:rPr>
                      <m:t>𝛾</m:t>
                    </m:r>
                  </m:oMath>
                </a14:m>
                <a:r>
                  <a:rPr lang="en-US" sz="1800" baseline="-25000" dirty="0">
                    <a:solidFill>
                      <a:srgbClr val="192C63"/>
                    </a:solidFill>
                    <a:effectLst/>
                    <a:latin typeface="Arial" panose="020B0604020202020204" pitchFamily="34" charset="0"/>
                    <a:ea typeface="Batang" panose="02030600000101010101" pitchFamily="18" charset="-127"/>
                    <a:cs typeface="Arial" panose="020B0604020202020204" pitchFamily="34" charset="0"/>
                  </a:rPr>
                  <a:t>s</a:t>
                </a:r>
                <a:r>
                  <a:rPr lang="en-US" sz="1800" dirty="0">
                    <a:solidFill>
                      <a:srgbClr val="192C63"/>
                    </a:solidFill>
                    <a:effectLst/>
                    <a:latin typeface="Arial" panose="020B0604020202020204" pitchFamily="34" charset="0"/>
                    <a:ea typeface="Batang" panose="02030600000101010101" pitchFamily="18" charset="-127"/>
                    <a:cs typeface="Arial" panose="020B0604020202020204" pitchFamily="34" charset="0"/>
                  </a:rPr>
                  <a:t>) </a:t>
                </a:r>
                <a:endParaRPr lang="en-US" dirty="0">
                  <a:solidFill>
                    <a:srgbClr val="192C63"/>
                  </a:solidFill>
                  <a:latin typeface="Arial" panose="020B060402020202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F513473A-CE04-67DF-6811-995B4009CCF5}"/>
                  </a:ext>
                </a:extLst>
              </p:cNvPr>
              <p:cNvSpPr txBox="1">
                <a:spLocks noRot="1" noChangeAspect="1" noMove="1" noResize="1" noEditPoints="1" noAdjustHandles="1" noChangeArrowheads="1" noChangeShapeType="1" noTextEdit="1"/>
              </p:cNvSpPr>
              <p:nvPr/>
            </p:nvSpPr>
            <p:spPr>
              <a:xfrm>
                <a:off x="190909" y="685628"/>
                <a:ext cx="9905998" cy="369332"/>
              </a:xfrm>
              <a:prstGeom prst="rect">
                <a:avLst/>
              </a:prstGeom>
              <a:blipFill>
                <a:blip r:embed="rId10"/>
                <a:stretch>
                  <a:fillRect l="-384" t="-6452" b="-22581"/>
                </a:stretch>
              </a:blipFill>
            </p:spPr>
            <p:txBody>
              <a:bodyPr/>
              <a:lstStyle/>
              <a:p>
                <a:r>
                  <a:rPr lang="en-US">
                    <a:noFill/>
                  </a:rPr>
                  <a:t> </a:t>
                </a:r>
              </a:p>
            </p:txBody>
          </p:sp>
        </mc:Fallback>
      </mc:AlternateContent>
    </p:spTree>
    <p:extLst>
      <p:ext uri="{BB962C8B-B14F-4D97-AF65-F5344CB8AC3E}">
        <p14:creationId xmlns:p14="http://schemas.microsoft.com/office/powerpoint/2010/main" val="33897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Objective</a:t>
            </a:r>
          </a:p>
        </p:txBody>
      </p:sp>
      <p:sp>
        <p:nvSpPr>
          <p:cNvPr id="3" name="Content Placeholder 2"/>
          <p:cNvSpPr>
            <a:spLocks noGrp="1"/>
          </p:cNvSpPr>
          <p:nvPr>
            <p:ph idx="1"/>
          </p:nvPr>
        </p:nvSpPr>
        <p:spPr/>
        <p:txBody>
          <a:bodyPr/>
          <a:lstStyle/>
          <a:p>
            <a:r>
              <a:rPr lang="en-US" dirty="0"/>
              <a:t>Understand factors important to the </a:t>
            </a:r>
            <a:r>
              <a:rPr lang="en-US" i="1" dirty="0"/>
              <a:t>design</a:t>
            </a:r>
            <a:r>
              <a:rPr lang="en-US" dirty="0"/>
              <a:t> and </a:t>
            </a:r>
            <a:r>
              <a:rPr lang="en-US" i="1" dirty="0"/>
              <a:t>selection</a:t>
            </a:r>
            <a:r>
              <a:rPr lang="en-US" dirty="0"/>
              <a:t> of biomaterials</a:t>
            </a:r>
          </a:p>
          <a:p>
            <a:pPr marL="0" indent="0">
              <a:buNone/>
            </a:pPr>
            <a:endParaRPr lang="en-US" dirty="0"/>
          </a:p>
          <a:p>
            <a:pPr marL="0" indent="0">
              <a:buNone/>
            </a:pPr>
            <a:r>
              <a:rPr lang="en-US" u="sng" dirty="0">
                <a:solidFill>
                  <a:srgbClr val="FFA046"/>
                </a:solidFill>
              </a:rPr>
              <a:t>Focus Areas</a:t>
            </a:r>
            <a:r>
              <a:rPr lang="en-US" dirty="0">
                <a:solidFill>
                  <a:srgbClr val="FFA046"/>
                </a:solidFill>
              </a:rPr>
              <a:t>:</a:t>
            </a:r>
          </a:p>
          <a:p>
            <a:r>
              <a:rPr lang="en-US" dirty="0"/>
              <a:t>Structure-property relationships</a:t>
            </a:r>
          </a:p>
          <a:p>
            <a:r>
              <a:rPr lang="en-US" dirty="0"/>
              <a:t>Biocompatibility/Host response</a:t>
            </a:r>
          </a:p>
          <a:p>
            <a:r>
              <a:rPr lang="en-US" dirty="0"/>
              <a:t>Types of biomaterials</a:t>
            </a:r>
          </a:p>
          <a:p>
            <a:r>
              <a:rPr lang="en-US" dirty="0"/>
              <a:t>Selection &amp; Example Applications</a:t>
            </a:r>
          </a:p>
        </p:txBody>
      </p:sp>
    </p:spTree>
    <p:extLst>
      <p:ext uri="{BB962C8B-B14F-4D97-AF65-F5344CB8AC3E}">
        <p14:creationId xmlns:p14="http://schemas.microsoft.com/office/powerpoint/2010/main" val="3313420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a:t>
            </a:r>
          </a:p>
        </p:txBody>
      </p:sp>
      <p:sp>
        <p:nvSpPr>
          <p:cNvPr id="3" name="Content Placeholder 2"/>
          <p:cNvSpPr>
            <a:spLocks noGrp="1"/>
          </p:cNvSpPr>
          <p:nvPr>
            <p:ph idx="1"/>
          </p:nvPr>
        </p:nvSpPr>
        <p:spPr/>
        <p:txBody>
          <a:bodyPr/>
          <a:lstStyle/>
          <a:p>
            <a:pPr marL="457200" indent="-457200">
              <a:buFont typeface="+mj-lt"/>
              <a:buAutoNum type="arabicPeriod"/>
            </a:pPr>
            <a:r>
              <a:rPr lang="en-US" dirty="0"/>
              <a:t>Potential exam questions</a:t>
            </a:r>
            <a:endParaRPr lang="en-US" dirty="0">
              <a:solidFill>
                <a:srgbClr val="FFA046"/>
              </a:solidFill>
            </a:endParaRPr>
          </a:p>
          <a:p>
            <a:pPr marL="457200" indent="-457200">
              <a:buFont typeface="+mj-lt"/>
              <a:buAutoNum type="arabicPeriod"/>
            </a:pPr>
            <a:r>
              <a:rPr lang="en-US" dirty="0">
                <a:solidFill>
                  <a:srgbClr val="FFA046"/>
                </a:solidFill>
              </a:rPr>
              <a:t>L1 – Introduction to Biomaterials</a:t>
            </a:r>
          </a:p>
          <a:p>
            <a:pPr marL="457200" indent="-457200">
              <a:buFont typeface="+mj-lt"/>
              <a:buAutoNum type="arabicPeriod"/>
            </a:pPr>
            <a:r>
              <a:rPr lang="en-US" dirty="0">
                <a:solidFill>
                  <a:schemeClr val="accent6"/>
                </a:solidFill>
              </a:rPr>
              <a:t>L2 – Biocompatibility</a:t>
            </a:r>
          </a:p>
          <a:p>
            <a:pPr marL="457200" indent="-457200">
              <a:buFont typeface="+mj-lt"/>
              <a:buAutoNum type="arabicPeriod"/>
            </a:pPr>
            <a:r>
              <a:rPr lang="en-US" dirty="0"/>
              <a:t>L3 – Metals</a:t>
            </a:r>
          </a:p>
          <a:p>
            <a:pPr marL="457200" indent="-457200">
              <a:buFont typeface="+mj-lt"/>
              <a:buAutoNum type="arabicPeriod"/>
            </a:pPr>
            <a:r>
              <a:rPr lang="en-US" dirty="0"/>
              <a:t>L4 – Metals + Ceramics</a:t>
            </a:r>
          </a:p>
          <a:p>
            <a:pPr marL="457200" indent="-457200">
              <a:buFont typeface="+mj-lt"/>
              <a:buAutoNum type="arabicPeriod"/>
            </a:pPr>
            <a:r>
              <a:rPr lang="en-US" dirty="0"/>
              <a:t>L5 – Polymers</a:t>
            </a:r>
          </a:p>
        </p:txBody>
      </p:sp>
    </p:spTree>
    <p:extLst>
      <p:ext uri="{BB962C8B-B14F-4D97-AF65-F5344CB8AC3E}">
        <p14:creationId xmlns:p14="http://schemas.microsoft.com/office/powerpoint/2010/main" val="4179335352"/>
      </p:ext>
    </p:extLst>
  </p:cSld>
  <p:clrMapOvr>
    <a:masterClrMapping/>
  </p:clrMapOvr>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itel-whitebkgd" id="{62F1BF74-C6BE-4961-A11D-52DF0E84C5F7}" vid="{6423A2BC-C721-4EB6-90F6-1A7EAFEEFC2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bitel-whitebkgd</Template>
  <TotalTime>9835</TotalTime>
  <Words>3880</Words>
  <Application>Microsoft Macintosh PowerPoint</Application>
  <PresentationFormat>Widescreen</PresentationFormat>
  <Paragraphs>564</Paragraphs>
  <Slides>78</Slides>
  <Notes>33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5" baseType="lpstr">
      <vt:lpstr>Arial</vt:lpstr>
      <vt:lpstr>Calibri</vt:lpstr>
      <vt:lpstr>Cambria Math</vt:lpstr>
      <vt:lpstr>Times New Roman</vt:lpstr>
      <vt:lpstr>Wingdings</vt:lpstr>
      <vt:lpstr>4_Office Theme</vt:lpstr>
      <vt:lpstr>Equation.3</vt:lpstr>
      <vt:lpstr>PowerPoint Presentation</vt:lpstr>
      <vt:lpstr>Module Review</vt:lpstr>
      <vt:lpstr>Immune Response</vt:lpstr>
      <vt:lpstr>Crystal Lattice</vt:lpstr>
      <vt:lpstr>Design a prosthetic limb</vt:lpstr>
      <vt:lpstr>Stress-Strain Curves</vt:lpstr>
      <vt:lpstr>Stress-Strain Curves</vt:lpstr>
      <vt:lpstr>Module Objective</vt:lpstr>
      <vt:lpstr>Module Review</vt:lpstr>
      <vt:lpstr>Biomaterials Definitions</vt:lpstr>
      <vt:lpstr>Current Biomaterials Definition</vt:lpstr>
      <vt:lpstr>Clinical Need for Biomaterials</vt:lpstr>
      <vt:lpstr>Biocompatibility</vt:lpstr>
      <vt:lpstr>Definitions for study sheet</vt:lpstr>
      <vt:lpstr>More Definitions... </vt:lpstr>
      <vt:lpstr>Wound Healing: Inflammation</vt:lpstr>
      <vt:lpstr>Wound Healing Summary</vt:lpstr>
      <vt:lpstr>Wound Healing Summary</vt:lpstr>
      <vt:lpstr>Types of Biomaterials</vt:lpstr>
      <vt:lpstr>Structure-Property Relationships</vt:lpstr>
      <vt:lpstr>Interatomic Bonding</vt:lpstr>
      <vt:lpstr>Interatomic Bonds</vt:lpstr>
      <vt:lpstr>Property Charts  Study Sheet</vt:lpstr>
      <vt:lpstr>Surface vs. Bulk Properties</vt:lpstr>
      <vt:lpstr>Lecture Summary</vt:lpstr>
      <vt:lpstr>Module Review</vt:lpstr>
      <vt:lpstr>Crystal Lattice Structures</vt:lpstr>
      <vt:lpstr>Important equations</vt:lpstr>
      <vt:lpstr>FCC  Study Sheet</vt:lpstr>
      <vt:lpstr>BCC  Study Sheet</vt:lpstr>
      <vt:lpstr>HCP  Study Sheet</vt:lpstr>
      <vt:lpstr>Iron Exists in Two Forms (Polymorphism)</vt:lpstr>
      <vt:lpstr>Packing structures</vt:lpstr>
      <vt:lpstr>Metal examples: AISI 316L (Stainless Steel)</vt:lpstr>
      <vt:lpstr>Metal examples: AISI 316L (Stainless Steel)</vt:lpstr>
      <vt:lpstr>Metal examples: Cobalt-Chromium (Co-Cr-Mo) Alloys</vt:lpstr>
      <vt:lpstr>Metal examples: Ti and Ti Alloys</vt:lpstr>
      <vt:lpstr>Fabrication and Strengthening</vt:lpstr>
      <vt:lpstr>Fabrication Methods</vt:lpstr>
      <vt:lpstr>Processing Methods</vt:lpstr>
      <vt:lpstr>Processing Methods</vt:lpstr>
      <vt:lpstr>Processing Methods</vt:lpstr>
      <vt:lpstr>Corrosion</vt:lpstr>
      <vt:lpstr>Metals Summary</vt:lpstr>
      <vt:lpstr>Module Review</vt:lpstr>
      <vt:lpstr>Ceramics</vt:lpstr>
      <vt:lpstr>Bioinert Ceramics</vt:lpstr>
      <vt:lpstr>Bioactive Ceramics</vt:lpstr>
      <vt:lpstr>Bioresorbable Ceramics</vt:lpstr>
      <vt:lpstr>Definitions for Study Sheet</vt:lpstr>
      <vt:lpstr>Ceramics Summary</vt:lpstr>
      <vt:lpstr>Ceramics Summary</vt:lpstr>
      <vt:lpstr>Module Review</vt:lpstr>
      <vt:lpstr>Homopolymers and Copolymers</vt:lpstr>
      <vt:lpstr>Homopolymers and Copolymers</vt:lpstr>
      <vt:lpstr>Definitions for Study Sheet</vt:lpstr>
      <vt:lpstr>Example polymers: Polyethylene</vt:lpstr>
      <vt:lpstr>Example polymers: PMMA</vt:lpstr>
      <vt:lpstr>Example polymers: Polyesters</vt:lpstr>
      <vt:lpstr>Degradable Polymers in Medicine</vt:lpstr>
      <vt:lpstr>PLA + PGA = PLGA</vt:lpstr>
      <vt:lpstr>Degradable Polymers in Medicine</vt:lpstr>
      <vt:lpstr>Polymer Summary</vt:lpstr>
      <vt:lpstr>Module Review</vt:lpstr>
      <vt:lpstr>Immune Response</vt:lpstr>
      <vt:lpstr>Crystal Lattice</vt:lpstr>
      <vt:lpstr>Design a prosthetic limb</vt:lpstr>
      <vt:lpstr>Stress-Strain Curves</vt:lpstr>
      <vt:lpstr>Stress-Strain Curves</vt:lpstr>
      <vt:lpstr>Thank You!</vt:lpstr>
      <vt:lpstr>Characteristics of Inflammation</vt:lpstr>
      <vt:lpstr>Factors Controlling Capsule Thickness</vt:lpstr>
      <vt:lpstr>Corrosion Prevention</vt:lpstr>
      <vt:lpstr>Module Review</vt:lpstr>
      <vt:lpstr>Biomaterials in the Hip</vt:lpstr>
      <vt:lpstr>Factors Controlling Degradation</vt:lpstr>
      <vt:lpstr>Natural/Biological Materials Summary</vt:lpstr>
      <vt:lpstr>Strain fracture toughness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dc:creator>
  <cp:lastModifiedBy>cs4496</cp:lastModifiedBy>
  <cp:revision>45</cp:revision>
  <dcterms:created xsi:type="dcterms:W3CDTF">2019-12-05T03:41:51Z</dcterms:created>
  <dcterms:modified xsi:type="dcterms:W3CDTF">2025-12-03T18:45:10Z</dcterms:modified>
</cp:coreProperties>
</file>